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8" r:id="rId5"/>
    <p:sldId id="259" r:id="rId6"/>
    <p:sldId id="260" r:id="rId7"/>
    <p:sldId id="264" r:id="rId8"/>
    <p:sldId id="265" r:id="rId9"/>
    <p:sldId id="266" r:id="rId10"/>
    <p:sldId id="267" r:id="rId11"/>
    <p:sldId id="268" r:id="rId12"/>
    <p:sldId id="269" r:id="rId13"/>
    <p:sldId id="270" r:id="rId14"/>
    <p:sldId id="271" r:id="rId15"/>
    <p:sldId id="272" r:id="rId16"/>
    <p:sldId id="304"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03" r:id="rId39"/>
    <p:sldId id="294" r:id="rId40"/>
    <p:sldId id="295" r:id="rId41"/>
    <p:sldId id="296" r:id="rId42"/>
    <p:sldId id="297" r:id="rId43"/>
    <p:sldId id="298" r:id="rId44"/>
    <p:sldId id="299" r:id="rId45"/>
    <p:sldId id="300" r:id="rId46"/>
    <p:sldId id="301" r:id="rId47"/>
    <p:sldId id="302" r:id="rId48"/>
  </p:sldIdLst>
  <p:sldSz cx="9144000" cy="6858000" type="screen4x3"/>
  <p:notesSz cx="6858000" cy="9144000"/>
  <p:embeddedFontLst>
    <p:embeddedFont>
      <p:font typeface="Helvetica Neue" panose="02000503000000020004"/>
      <p:regular r:id="rId52"/>
    </p:embeddedFont>
    <p:embeddedFont>
      <p:font typeface="Calibri" panose="020F0502020204030204" pitchFamily="34"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7"/>
  </p:normalViewPr>
  <p:slideViewPr>
    <p:cSldViewPr snapToGrid="0" snapToObjects="1">
      <p:cViewPr varScale="1">
        <p:scale>
          <a:sx n="116" d="100"/>
          <a:sy n="116" d="100"/>
        </p:scale>
        <p:origin x="3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3" Type="http://schemas.openxmlformats.org/officeDocument/2006/relationships/font" Target="fonts/font2.fntdata"/><Relationship Id="rId52" Type="http://schemas.openxmlformats.org/officeDocument/2006/relationships/font" Target="fonts/font1.fntdata"/><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Helvetica Neue" panose="02000503000000020004"/>
                <a:ea typeface="Helvetica Neue" panose="02000503000000020004"/>
                <a:cs typeface="Helvetica Neue" panose="02000503000000020004"/>
                <a:sym typeface="Helvetica Neue" panose="02000503000000020004"/>
              </a:defRPr>
            </a:lvl1pPr>
            <a:lvl2pPr marL="914400" marR="0" lvl="1" indent="-228600" algn="l" rtl="0">
              <a:spcBef>
                <a:spcPts val="0"/>
              </a:spcBef>
              <a:spcAft>
                <a:spcPts val="0"/>
              </a:spcAft>
              <a:buSzPts val="1400"/>
              <a:buNone/>
              <a:defRPr sz="1200" b="0" i="0" u="none" strike="noStrike" cap="none">
                <a:latin typeface="Helvetica Neue" panose="02000503000000020004"/>
                <a:ea typeface="Helvetica Neue" panose="02000503000000020004"/>
                <a:cs typeface="Helvetica Neue" panose="02000503000000020004"/>
                <a:sym typeface="Helvetica Neue" panose="02000503000000020004"/>
              </a:defRPr>
            </a:lvl2pPr>
            <a:lvl3pPr marL="1371600" marR="0" lvl="2" indent="-228600" algn="l" rtl="0">
              <a:spcBef>
                <a:spcPts val="0"/>
              </a:spcBef>
              <a:spcAft>
                <a:spcPts val="0"/>
              </a:spcAft>
              <a:buSzPts val="1400"/>
              <a:buNone/>
              <a:defRPr sz="1200" b="0" i="0" u="none" strike="noStrike" cap="none">
                <a:latin typeface="Helvetica Neue" panose="02000503000000020004"/>
                <a:ea typeface="Helvetica Neue" panose="02000503000000020004"/>
                <a:cs typeface="Helvetica Neue" panose="02000503000000020004"/>
                <a:sym typeface="Helvetica Neue" panose="02000503000000020004"/>
              </a:defRPr>
            </a:lvl3pPr>
            <a:lvl4pPr marL="1828800" marR="0" lvl="3" indent="-228600" algn="l" rtl="0">
              <a:spcBef>
                <a:spcPts val="0"/>
              </a:spcBef>
              <a:spcAft>
                <a:spcPts val="0"/>
              </a:spcAft>
              <a:buSzPts val="1400"/>
              <a:buNone/>
              <a:defRPr sz="1200" b="0" i="0" u="none" strike="noStrike" cap="none">
                <a:latin typeface="Helvetica Neue" panose="02000503000000020004"/>
                <a:ea typeface="Helvetica Neue" panose="02000503000000020004"/>
                <a:cs typeface="Helvetica Neue" panose="02000503000000020004"/>
                <a:sym typeface="Helvetica Neue" panose="02000503000000020004"/>
              </a:defRPr>
            </a:lvl4pPr>
            <a:lvl5pPr marL="2286000" marR="0" lvl="4" indent="-228600" algn="l" rtl="0">
              <a:spcBef>
                <a:spcPts val="0"/>
              </a:spcBef>
              <a:spcAft>
                <a:spcPts val="0"/>
              </a:spcAft>
              <a:buSzPts val="1400"/>
              <a:buNone/>
              <a:defRPr sz="1200" b="0" i="0" u="none" strike="noStrike" cap="none">
                <a:latin typeface="Helvetica Neue" panose="02000503000000020004"/>
                <a:ea typeface="Helvetica Neue" panose="02000503000000020004"/>
                <a:cs typeface="Helvetica Neue" panose="02000503000000020004"/>
                <a:sym typeface="Helvetica Neue" panose="02000503000000020004"/>
              </a:defRPr>
            </a:lvl5pPr>
            <a:lvl6pPr marL="2743200" marR="0" lvl="5" indent="-228600" algn="l" rtl="0">
              <a:spcBef>
                <a:spcPts val="0"/>
              </a:spcBef>
              <a:spcAft>
                <a:spcPts val="0"/>
              </a:spcAft>
              <a:buSzPts val="1400"/>
              <a:buNone/>
              <a:defRPr sz="1200" b="0" i="0" u="none" strike="noStrike" cap="none">
                <a:latin typeface="Helvetica Neue" panose="02000503000000020004"/>
                <a:ea typeface="Helvetica Neue" panose="02000503000000020004"/>
                <a:cs typeface="Helvetica Neue" panose="02000503000000020004"/>
                <a:sym typeface="Helvetica Neue" panose="02000503000000020004"/>
              </a:defRPr>
            </a:lvl6pPr>
            <a:lvl7pPr marL="3200400" marR="0" lvl="6" indent="-228600" algn="l" rtl="0">
              <a:spcBef>
                <a:spcPts val="0"/>
              </a:spcBef>
              <a:spcAft>
                <a:spcPts val="0"/>
              </a:spcAft>
              <a:buSzPts val="1400"/>
              <a:buNone/>
              <a:defRPr sz="1200" b="0" i="0" u="none" strike="noStrike" cap="none">
                <a:latin typeface="Helvetica Neue" panose="02000503000000020004"/>
                <a:ea typeface="Helvetica Neue" panose="02000503000000020004"/>
                <a:cs typeface="Helvetica Neue" panose="02000503000000020004"/>
                <a:sym typeface="Helvetica Neue" panose="02000503000000020004"/>
              </a:defRPr>
            </a:lvl7pPr>
            <a:lvl8pPr marL="3657600" marR="0" lvl="7" indent="-228600" algn="l" rtl="0">
              <a:spcBef>
                <a:spcPts val="0"/>
              </a:spcBef>
              <a:spcAft>
                <a:spcPts val="0"/>
              </a:spcAft>
              <a:buSzPts val="1400"/>
              <a:buNone/>
              <a:defRPr sz="1200" b="0" i="0" u="none" strike="noStrike" cap="none">
                <a:latin typeface="Helvetica Neue" panose="02000503000000020004"/>
                <a:ea typeface="Helvetica Neue" panose="02000503000000020004"/>
                <a:cs typeface="Helvetica Neue" panose="02000503000000020004"/>
                <a:sym typeface="Helvetica Neue" panose="02000503000000020004"/>
              </a:defRPr>
            </a:lvl8pPr>
            <a:lvl9pPr marL="4114800" marR="0" lvl="8" indent="-228600" algn="l" rtl="0">
              <a:spcBef>
                <a:spcPts val="0"/>
              </a:spcBef>
              <a:spcAft>
                <a:spcPts val="0"/>
              </a:spcAft>
              <a:buSzPts val="1400"/>
              <a:buNone/>
              <a:defRPr sz="1200" b="0" i="0" u="none" strike="noStrike" cap="none">
                <a:latin typeface="Helvetica Neue" panose="02000503000000020004"/>
                <a:ea typeface="Helvetica Neue" panose="02000503000000020004"/>
                <a:cs typeface="Helvetica Neue" panose="02000503000000020004"/>
                <a:sym typeface="Helvetica Neue" panose="020005030000000200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3" name="Google Shape;7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3"/>
        <p:cNvGrpSpPr/>
        <p:nvPr/>
      </p:nvGrpSpPr>
      <p:grpSpPr>
        <a:xfrm>
          <a:off x="0" y="0"/>
          <a:ext cx="0" cy="0"/>
          <a:chOff x="0" y="0"/>
          <a:chExt cx="0" cy="0"/>
        </a:xfrm>
      </p:grpSpPr>
      <p:sp>
        <p:nvSpPr>
          <p:cNvPr id="174" name="Google Shape;174;gf296e0d42d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f296e0d42d_1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0"/>
        <p:cNvGrpSpPr/>
        <p:nvPr/>
      </p:nvGrpSpPr>
      <p:grpSpPr>
        <a:xfrm>
          <a:off x="0" y="0"/>
          <a:ext cx="0" cy="0"/>
          <a:chOff x="0" y="0"/>
          <a:chExt cx="0" cy="0"/>
        </a:xfrm>
      </p:grpSpPr>
      <p:sp>
        <p:nvSpPr>
          <p:cNvPr id="181" name="Google Shape;181;gf296e0d42d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f296e0d42d_1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89" name="Google Shape;18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95" name="Google Shape;19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1" name="Google Shape;20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5"/>
        <p:cNvGrpSpPr/>
        <p:nvPr/>
      </p:nvGrpSpPr>
      <p:grpSpPr>
        <a:xfrm>
          <a:off x="0" y="0"/>
          <a:ext cx="0" cy="0"/>
          <a:chOff x="0" y="0"/>
          <a:chExt cx="0" cy="0"/>
        </a:xfrm>
      </p:grpSpPr>
      <p:sp>
        <p:nvSpPr>
          <p:cNvPr id="206" name="Google Shape;206;gf296e0d42d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f296e0d42d_0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1"/>
        <p:cNvGrpSpPr/>
        <p:nvPr/>
      </p:nvGrpSpPr>
      <p:grpSpPr>
        <a:xfrm>
          <a:off x="0" y="0"/>
          <a:ext cx="0" cy="0"/>
          <a:chOff x="0" y="0"/>
          <a:chExt cx="0" cy="0"/>
        </a:xfrm>
      </p:grpSpPr>
      <p:sp>
        <p:nvSpPr>
          <p:cNvPr id="212" name="Google Shape;212;gf296e0d42d_0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296e0d42d_0_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7"/>
        <p:cNvGrpSpPr/>
        <p:nvPr/>
      </p:nvGrpSpPr>
      <p:grpSpPr>
        <a:xfrm>
          <a:off x="0" y="0"/>
          <a:ext cx="0" cy="0"/>
          <a:chOff x="0" y="0"/>
          <a:chExt cx="0" cy="0"/>
        </a:xfrm>
      </p:grpSpPr>
      <p:sp>
        <p:nvSpPr>
          <p:cNvPr id="218" name="Google Shape;218;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19" name="Google Shape;21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5" name="Google Shape;22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9"/>
        <p:cNvGrpSpPr/>
        <p:nvPr/>
      </p:nvGrpSpPr>
      <p:grpSpPr>
        <a:xfrm>
          <a:off x="0" y="0"/>
          <a:ext cx="0" cy="0"/>
          <a:chOff x="0" y="0"/>
          <a:chExt cx="0" cy="0"/>
        </a:xfrm>
      </p:grpSpPr>
      <p:sp>
        <p:nvSpPr>
          <p:cNvPr id="230" name="Google Shape;230;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31" name="Google Shape;23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5" name="Google Shape;8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6"/>
        <p:cNvGrpSpPr/>
        <p:nvPr/>
      </p:nvGrpSpPr>
      <p:grpSpPr>
        <a:xfrm>
          <a:off x="0" y="0"/>
          <a:ext cx="0" cy="0"/>
          <a:chOff x="0" y="0"/>
          <a:chExt cx="0" cy="0"/>
        </a:xfrm>
      </p:grpSpPr>
      <p:sp>
        <p:nvSpPr>
          <p:cNvPr id="237" name="Google Shape;237;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38" name="Google Shape;23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7"/>
        <p:cNvGrpSpPr/>
        <p:nvPr/>
      </p:nvGrpSpPr>
      <p:grpSpPr>
        <a:xfrm>
          <a:off x="0" y="0"/>
          <a:ext cx="0" cy="0"/>
          <a:chOff x="0" y="0"/>
          <a:chExt cx="0" cy="0"/>
        </a:xfrm>
      </p:grpSpPr>
      <p:sp>
        <p:nvSpPr>
          <p:cNvPr id="248" name="Google Shape;248;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49" name="Google Shape;249;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
        <p:cNvGrpSpPr/>
        <p:nvPr/>
      </p:nvGrpSpPr>
      <p:grpSpPr>
        <a:xfrm>
          <a:off x="0" y="0"/>
          <a:ext cx="0" cy="0"/>
          <a:chOff x="0" y="0"/>
          <a:chExt cx="0" cy="0"/>
        </a:xfrm>
      </p:grpSpPr>
      <p:sp>
        <p:nvSpPr>
          <p:cNvPr id="254" name="Google Shape;254;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55" name="Google Shape;25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9"/>
        <p:cNvGrpSpPr/>
        <p:nvPr/>
      </p:nvGrpSpPr>
      <p:grpSpPr>
        <a:xfrm>
          <a:off x="0" y="0"/>
          <a:ext cx="0" cy="0"/>
          <a:chOff x="0" y="0"/>
          <a:chExt cx="0" cy="0"/>
        </a:xfrm>
      </p:grpSpPr>
      <p:sp>
        <p:nvSpPr>
          <p:cNvPr id="260" name="Google Shape;260;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61" name="Google Shape;26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9"/>
        <p:cNvGrpSpPr/>
        <p:nvPr/>
      </p:nvGrpSpPr>
      <p:grpSpPr>
        <a:xfrm>
          <a:off x="0" y="0"/>
          <a:ext cx="0" cy="0"/>
          <a:chOff x="0" y="0"/>
          <a:chExt cx="0" cy="0"/>
        </a:xfrm>
      </p:grpSpPr>
      <p:sp>
        <p:nvSpPr>
          <p:cNvPr id="270" name="Google Shape;270;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71" name="Google Shape;27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1"/>
        <p:cNvGrpSpPr/>
        <p:nvPr/>
      </p:nvGrpSpPr>
      <p:grpSpPr>
        <a:xfrm>
          <a:off x="0" y="0"/>
          <a:ext cx="0" cy="0"/>
          <a:chOff x="0" y="0"/>
          <a:chExt cx="0" cy="0"/>
        </a:xfrm>
      </p:grpSpPr>
      <p:sp>
        <p:nvSpPr>
          <p:cNvPr id="282" name="Google Shape;282;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3" name="Google Shape;28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1"/>
        <p:cNvGrpSpPr/>
        <p:nvPr/>
      </p:nvGrpSpPr>
      <p:grpSpPr>
        <a:xfrm>
          <a:off x="0" y="0"/>
          <a:ext cx="0" cy="0"/>
          <a:chOff x="0" y="0"/>
          <a:chExt cx="0" cy="0"/>
        </a:xfrm>
      </p:grpSpPr>
      <p:sp>
        <p:nvSpPr>
          <p:cNvPr id="292" name="Google Shape;292;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93" name="Google Shape;29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1"/>
        <p:cNvGrpSpPr/>
        <p:nvPr/>
      </p:nvGrpSpPr>
      <p:grpSpPr>
        <a:xfrm>
          <a:off x="0" y="0"/>
          <a:ext cx="0" cy="0"/>
          <a:chOff x="0" y="0"/>
          <a:chExt cx="0" cy="0"/>
        </a:xfrm>
      </p:grpSpPr>
      <p:sp>
        <p:nvSpPr>
          <p:cNvPr id="302" name="Google Shape;302;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03" name="Google Shape;30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2"/>
        <p:cNvGrpSpPr/>
        <p:nvPr/>
      </p:nvGrpSpPr>
      <p:grpSpPr>
        <a:xfrm>
          <a:off x="0" y="0"/>
          <a:ext cx="0" cy="0"/>
          <a:chOff x="0" y="0"/>
          <a:chExt cx="0" cy="0"/>
        </a:xfrm>
      </p:grpSpPr>
      <p:sp>
        <p:nvSpPr>
          <p:cNvPr id="313" name="Google Shape;313;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14" name="Google Shape;31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8"/>
        <p:cNvGrpSpPr/>
        <p:nvPr/>
      </p:nvGrpSpPr>
      <p:grpSpPr>
        <a:xfrm>
          <a:off x="0" y="0"/>
          <a:ext cx="0" cy="0"/>
          <a:chOff x="0" y="0"/>
          <a:chExt cx="0" cy="0"/>
        </a:xfrm>
      </p:grpSpPr>
      <p:sp>
        <p:nvSpPr>
          <p:cNvPr id="319" name="Google Shape;319;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20" name="Google Shape;32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 name="Google Shape;9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5"/>
        <p:cNvGrpSpPr/>
        <p:nvPr/>
      </p:nvGrpSpPr>
      <p:grpSpPr>
        <a:xfrm>
          <a:off x="0" y="0"/>
          <a:ext cx="0" cy="0"/>
          <a:chOff x="0" y="0"/>
          <a:chExt cx="0" cy="0"/>
        </a:xfrm>
      </p:grpSpPr>
      <p:sp>
        <p:nvSpPr>
          <p:cNvPr id="326" name="Google Shape;326;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27" name="Google Shape;32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1"/>
        <p:cNvGrpSpPr/>
        <p:nvPr/>
      </p:nvGrpSpPr>
      <p:grpSpPr>
        <a:xfrm>
          <a:off x="0" y="0"/>
          <a:ext cx="0" cy="0"/>
          <a:chOff x="0" y="0"/>
          <a:chExt cx="0" cy="0"/>
        </a:xfrm>
      </p:grpSpPr>
      <p:sp>
        <p:nvSpPr>
          <p:cNvPr id="332" name="Google Shape;332;p3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33" name="Google Shape;33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7"/>
        <p:cNvGrpSpPr/>
        <p:nvPr/>
      </p:nvGrpSpPr>
      <p:grpSpPr>
        <a:xfrm>
          <a:off x="0" y="0"/>
          <a:ext cx="0" cy="0"/>
          <a:chOff x="0" y="0"/>
          <a:chExt cx="0" cy="0"/>
        </a:xfrm>
      </p:grpSpPr>
      <p:sp>
        <p:nvSpPr>
          <p:cNvPr id="338" name="Google Shape;338;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39" name="Google Shape;33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3"/>
        <p:cNvGrpSpPr/>
        <p:nvPr/>
      </p:nvGrpSpPr>
      <p:grpSpPr>
        <a:xfrm>
          <a:off x="0" y="0"/>
          <a:ext cx="0" cy="0"/>
          <a:chOff x="0" y="0"/>
          <a:chExt cx="0" cy="0"/>
        </a:xfrm>
      </p:grpSpPr>
      <p:sp>
        <p:nvSpPr>
          <p:cNvPr id="344" name="Google Shape;344;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45" name="Google Shape;34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9"/>
        <p:cNvGrpSpPr/>
        <p:nvPr/>
      </p:nvGrpSpPr>
      <p:grpSpPr>
        <a:xfrm>
          <a:off x="0" y="0"/>
          <a:ext cx="0" cy="0"/>
          <a:chOff x="0" y="0"/>
          <a:chExt cx="0" cy="0"/>
        </a:xfrm>
      </p:grpSpPr>
      <p:sp>
        <p:nvSpPr>
          <p:cNvPr id="350" name="Google Shape;350;p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51" name="Google Shape;35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6"/>
        <p:cNvGrpSpPr/>
        <p:nvPr/>
      </p:nvGrpSpPr>
      <p:grpSpPr>
        <a:xfrm>
          <a:off x="0" y="0"/>
          <a:ext cx="0" cy="0"/>
          <a:chOff x="0" y="0"/>
          <a:chExt cx="0" cy="0"/>
        </a:xfrm>
      </p:grpSpPr>
      <p:sp>
        <p:nvSpPr>
          <p:cNvPr id="357" name="Google Shape;357;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58" name="Google Shape;35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3"/>
        <p:cNvGrpSpPr/>
        <p:nvPr/>
      </p:nvGrpSpPr>
      <p:grpSpPr>
        <a:xfrm>
          <a:off x="0" y="0"/>
          <a:ext cx="0" cy="0"/>
          <a:chOff x="0" y="0"/>
          <a:chExt cx="0" cy="0"/>
        </a:xfrm>
      </p:grpSpPr>
      <p:sp>
        <p:nvSpPr>
          <p:cNvPr id="364" name="Google Shape;364;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65" name="Google Shape;365;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0"/>
        <p:cNvGrpSpPr/>
        <p:nvPr/>
      </p:nvGrpSpPr>
      <p:grpSpPr>
        <a:xfrm>
          <a:off x="0" y="0"/>
          <a:ext cx="0" cy="0"/>
          <a:chOff x="0" y="0"/>
          <a:chExt cx="0" cy="0"/>
        </a:xfrm>
      </p:grpSpPr>
      <p:sp>
        <p:nvSpPr>
          <p:cNvPr id="371" name="Google Shape;371;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72" name="Google Shape;372;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77"/>
        <p:cNvGrpSpPr/>
        <p:nvPr/>
      </p:nvGrpSpPr>
      <p:grpSpPr>
        <a:xfrm>
          <a:off x="0" y="0"/>
          <a:ext cx="0" cy="0"/>
          <a:chOff x="0" y="0"/>
          <a:chExt cx="0" cy="0"/>
        </a:xfrm>
      </p:grpSpPr>
      <p:sp>
        <p:nvSpPr>
          <p:cNvPr id="378" name="Google Shape;378;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79" name="Google Shape;37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85" name="Google Shape;385;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7" name="Google Shape;10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0"/>
        <p:cNvGrpSpPr/>
        <p:nvPr/>
      </p:nvGrpSpPr>
      <p:grpSpPr>
        <a:xfrm>
          <a:off x="0" y="0"/>
          <a:ext cx="0" cy="0"/>
          <a:chOff x="0" y="0"/>
          <a:chExt cx="0" cy="0"/>
        </a:xfrm>
      </p:grpSpPr>
      <p:sp>
        <p:nvSpPr>
          <p:cNvPr id="391" name="Google Shape;391;p4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92" name="Google Shape;39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6"/>
        <p:cNvGrpSpPr/>
        <p:nvPr/>
      </p:nvGrpSpPr>
      <p:grpSpPr>
        <a:xfrm>
          <a:off x="0" y="0"/>
          <a:ext cx="0" cy="0"/>
          <a:chOff x="0" y="0"/>
          <a:chExt cx="0" cy="0"/>
        </a:xfrm>
      </p:grpSpPr>
      <p:sp>
        <p:nvSpPr>
          <p:cNvPr id="397" name="Google Shape;397;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98" name="Google Shape;39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07"/>
        <p:cNvGrpSpPr/>
        <p:nvPr/>
      </p:nvGrpSpPr>
      <p:grpSpPr>
        <a:xfrm>
          <a:off x="0" y="0"/>
          <a:ext cx="0" cy="0"/>
          <a:chOff x="0" y="0"/>
          <a:chExt cx="0" cy="0"/>
        </a:xfrm>
      </p:grpSpPr>
      <p:sp>
        <p:nvSpPr>
          <p:cNvPr id="408" name="Google Shape;408;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09" name="Google Shape;409;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4"/>
        <p:cNvGrpSpPr/>
        <p:nvPr/>
      </p:nvGrpSpPr>
      <p:grpSpPr>
        <a:xfrm>
          <a:off x="0" y="0"/>
          <a:ext cx="0" cy="0"/>
          <a:chOff x="0" y="0"/>
          <a:chExt cx="0" cy="0"/>
        </a:xfrm>
      </p:grpSpPr>
      <p:sp>
        <p:nvSpPr>
          <p:cNvPr id="415" name="Google Shape;415;p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16" name="Google Shape;41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7"/>
        <p:cNvGrpSpPr/>
        <p:nvPr/>
      </p:nvGrpSpPr>
      <p:grpSpPr>
        <a:xfrm>
          <a:off x="0" y="0"/>
          <a:ext cx="0" cy="0"/>
          <a:chOff x="0" y="0"/>
          <a:chExt cx="0" cy="0"/>
        </a:xfrm>
      </p:grpSpPr>
      <p:sp>
        <p:nvSpPr>
          <p:cNvPr id="138" name="Google Shape;138;gf296e0d42d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296e0d42d_1_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45" name="Google Shape;14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56" name="Google Shape;15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62" name="Google Shape;16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68" name="Google Shape;16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_AND_BODY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75978" y="1757920"/>
            <a:ext cx="8219400" cy="766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p:txBody>
      </p:sp>
      <p:sp>
        <p:nvSpPr>
          <p:cNvPr id="52" name="Google Shape;52;p13"/>
          <p:cNvSpPr txBox="1">
            <a:spLocks noGrp="1"/>
          </p:cNvSpPr>
          <p:nvPr>
            <p:ph type="sldNum" idx="12"/>
          </p:nvPr>
        </p:nvSpPr>
        <p:spPr>
          <a:xfrm>
            <a:off x="8419827" y="6377940"/>
            <a:ext cx="267000" cy="153900"/>
          </a:xfrm>
          <a:prstGeom prst="rect">
            <a:avLst/>
          </a:prstGeom>
          <a:noFill/>
          <a:ln>
            <a:noFill/>
          </a:ln>
        </p:spPr>
        <p:txBody>
          <a:bodyPr spcFirstLastPara="1" wrap="square" lIns="0" tIns="0" rIns="0" bIns="0" anchor="t" anchorCtr="0">
            <a:spAutoFit/>
          </a:bodyPr>
          <a:lstStyle>
            <a:lvl1pPr marL="0" lvl="0"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1pPr>
            <a:lvl2pPr marL="0" lvl="1"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2pPr>
            <a:lvl3pPr marL="0" lvl="2"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3pPr>
            <a:lvl4pPr marL="0" lvl="3"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4pPr>
            <a:lvl5pPr marL="0" lvl="4"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5pPr>
            <a:lvl6pPr marL="0" lvl="5"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6pPr>
            <a:lvl7pPr marL="0" lvl="6"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7pPr>
            <a:lvl8pPr marL="0" lvl="7"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8pPr>
            <a:lvl9pPr marL="0" lvl="8"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9pPr>
          </a:lstStyle>
          <a:p>
            <a:pPr marL="0" lvl="0" indent="0" algn="r" rtl="0">
              <a:spcBef>
                <a:spcPts val="0"/>
              </a:spcBef>
              <a:spcAft>
                <a:spcPts val="0"/>
              </a:spcAft>
              <a:buNone/>
            </a:pPr>
            <a:fld id="{00000000-1234-1234-1234-123412341234}" type="slidenum">
              <a:rPr lang="en-US"/>
            </a:fld>
            <a:endParaRPr>
              <a:solidFill>
                <a:schemeClr val="dk2"/>
              </a:solidFill>
              <a:latin typeface="Arial" panose="020B0604020202090204"/>
              <a:ea typeface="Arial" panose="020B0604020202090204"/>
              <a:cs typeface="Arial" panose="020B0604020202090204"/>
              <a:sym typeface="Arial" panose="020B0604020202090204"/>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0">
  <p:cSld name="Title and Content 0">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375978" y="1757920"/>
            <a:ext cx="8219400" cy="766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p:txBody>
      </p:sp>
      <p:sp>
        <p:nvSpPr>
          <p:cNvPr id="55" name="Google Shape;55;p14"/>
          <p:cNvSpPr txBox="1">
            <a:spLocks noGrp="1"/>
          </p:cNvSpPr>
          <p:nvPr>
            <p:ph type="body" idx="1"/>
          </p:nvPr>
        </p:nvSpPr>
        <p:spPr>
          <a:xfrm>
            <a:off x="307019" y="2204453"/>
            <a:ext cx="8447400" cy="40965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0"/>
              </a:spcBef>
              <a:spcAft>
                <a:spcPts val="0"/>
              </a:spcAft>
              <a:buClr>
                <a:srgbClr val="000000"/>
              </a:buClr>
              <a:buSzPts val="1800"/>
              <a:buChar char="●"/>
              <a:defRPr/>
            </a:lvl1pPr>
            <a:lvl2pPr marL="914400" lvl="1" indent="-342900" algn="l" rtl="0">
              <a:lnSpc>
                <a:spcPct val="100000"/>
              </a:lnSpc>
              <a:spcBef>
                <a:spcPts val="0"/>
              </a:spcBef>
              <a:spcAft>
                <a:spcPts val="0"/>
              </a:spcAft>
              <a:buClr>
                <a:srgbClr val="000000"/>
              </a:buClr>
              <a:buSzPts val="1800"/>
              <a:buChar char="○"/>
              <a:defRPr/>
            </a:lvl2pPr>
            <a:lvl3pPr marL="1371600" lvl="2" indent="-342900" algn="l" rtl="0">
              <a:lnSpc>
                <a:spcPct val="100000"/>
              </a:lnSpc>
              <a:spcBef>
                <a:spcPts val="0"/>
              </a:spcBef>
              <a:spcAft>
                <a:spcPts val="0"/>
              </a:spcAft>
              <a:buClr>
                <a:srgbClr val="000000"/>
              </a:buClr>
              <a:buSzPts val="1800"/>
              <a:buChar char="■"/>
              <a:defRPr/>
            </a:lvl3pPr>
            <a:lvl4pPr marL="1828800" lvl="3" indent="-342900" algn="l" rtl="0">
              <a:lnSpc>
                <a:spcPct val="100000"/>
              </a:lnSpc>
              <a:spcBef>
                <a:spcPts val="0"/>
              </a:spcBef>
              <a:spcAft>
                <a:spcPts val="0"/>
              </a:spcAft>
              <a:buClr>
                <a:srgbClr val="000000"/>
              </a:buClr>
              <a:buSzPts val="1800"/>
              <a:buChar char="●"/>
              <a:defRPr/>
            </a:lvl4pPr>
            <a:lvl5pPr marL="2286000" lvl="4" indent="-342900" algn="l" rtl="0">
              <a:lnSpc>
                <a:spcPct val="100000"/>
              </a:lnSpc>
              <a:spcBef>
                <a:spcPts val="0"/>
              </a:spcBef>
              <a:spcAft>
                <a:spcPts val="0"/>
              </a:spcAft>
              <a:buClr>
                <a:srgbClr val="000000"/>
              </a:buClr>
              <a:buSzPts val="1800"/>
              <a:buChar char="○"/>
              <a:defRPr/>
            </a:lvl5pPr>
            <a:lvl6pPr marL="2743200" lvl="5" indent="-342900" algn="l" rtl="0">
              <a:lnSpc>
                <a:spcPct val="100000"/>
              </a:lnSpc>
              <a:spcBef>
                <a:spcPts val="0"/>
              </a:spcBef>
              <a:spcAft>
                <a:spcPts val="0"/>
              </a:spcAft>
              <a:buClr>
                <a:srgbClr val="000000"/>
              </a:buClr>
              <a:buSzPts val="1800"/>
              <a:buChar char="■"/>
              <a:defRPr/>
            </a:lvl6pPr>
            <a:lvl7pPr marL="3200400" lvl="6" indent="-342900" algn="l" rtl="0">
              <a:lnSpc>
                <a:spcPct val="100000"/>
              </a:lnSpc>
              <a:spcBef>
                <a:spcPts val="0"/>
              </a:spcBef>
              <a:spcAft>
                <a:spcPts val="0"/>
              </a:spcAft>
              <a:buClr>
                <a:srgbClr val="000000"/>
              </a:buClr>
              <a:buSzPts val="1800"/>
              <a:buChar char="●"/>
              <a:defRPr/>
            </a:lvl7pPr>
            <a:lvl8pPr marL="3657600" lvl="7" indent="-342900" algn="l" rtl="0">
              <a:lnSpc>
                <a:spcPct val="100000"/>
              </a:lnSpc>
              <a:spcBef>
                <a:spcPts val="0"/>
              </a:spcBef>
              <a:spcAft>
                <a:spcPts val="0"/>
              </a:spcAft>
              <a:buClr>
                <a:srgbClr val="000000"/>
              </a:buClr>
              <a:buSzPts val="1800"/>
              <a:buChar char="○"/>
              <a:defRPr/>
            </a:lvl8pPr>
            <a:lvl9pPr marL="4114800" lvl="8" indent="-342900" algn="l" rtl="0">
              <a:lnSpc>
                <a:spcPct val="100000"/>
              </a:lnSpc>
              <a:spcBef>
                <a:spcPts val="0"/>
              </a:spcBef>
              <a:spcAft>
                <a:spcPts val="0"/>
              </a:spcAft>
              <a:buClr>
                <a:srgbClr val="000000"/>
              </a:buClr>
              <a:buSzPts val="1800"/>
              <a:buChar char="■"/>
              <a:defRPr/>
            </a:lvl9pPr>
          </a:lstStyle>
          <a:p/>
        </p:txBody>
      </p:sp>
      <p:sp>
        <p:nvSpPr>
          <p:cNvPr id="56" name="Google Shape;56;p14"/>
          <p:cNvSpPr txBox="1">
            <a:spLocks noGrp="1"/>
          </p:cNvSpPr>
          <p:nvPr>
            <p:ph type="sldNum" idx="12"/>
          </p:nvPr>
        </p:nvSpPr>
        <p:spPr>
          <a:xfrm>
            <a:off x="8419827" y="6377940"/>
            <a:ext cx="267000" cy="153900"/>
          </a:xfrm>
          <a:prstGeom prst="rect">
            <a:avLst/>
          </a:prstGeom>
          <a:noFill/>
          <a:ln>
            <a:noFill/>
          </a:ln>
        </p:spPr>
        <p:txBody>
          <a:bodyPr spcFirstLastPara="1" wrap="square" lIns="0" tIns="0" rIns="0" bIns="0" anchor="t" anchorCtr="0">
            <a:spAutoFit/>
          </a:bodyPr>
          <a:lstStyle>
            <a:lvl1pPr marL="0" lvl="0"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1pPr>
            <a:lvl2pPr marL="0" lvl="1"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2pPr>
            <a:lvl3pPr marL="0" lvl="2"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3pPr>
            <a:lvl4pPr marL="0" lvl="3"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4pPr>
            <a:lvl5pPr marL="0" lvl="4"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5pPr>
            <a:lvl6pPr marL="0" lvl="5"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6pPr>
            <a:lvl7pPr marL="0" lvl="6"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7pPr>
            <a:lvl8pPr marL="0" lvl="7"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8pPr>
            <a:lvl9pPr marL="0" lvl="8"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9pPr>
          </a:lstStyle>
          <a:p>
            <a:pPr marL="0" lvl="0" indent="0" algn="r" rtl="0">
              <a:spcBef>
                <a:spcPts val="0"/>
              </a:spcBef>
              <a:spcAft>
                <a:spcPts val="0"/>
              </a:spcAft>
              <a:buNone/>
            </a:pPr>
            <a:fld id="{00000000-1234-1234-1234-123412341234}" type="slidenum">
              <a:rPr lang="en-US"/>
            </a:fld>
            <a:endParaRPr>
              <a:solidFill>
                <a:schemeClr val="dk2"/>
              </a:solidFill>
              <a:latin typeface="Arial" panose="020B0604020202090204"/>
              <a:ea typeface="Arial" panose="020B0604020202090204"/>
              <a:cs typeface="Arial" panose="020B0604020202090204"/>
              <a:sym typeface="Arial" panose="020B060402020209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57"/>
        <p:cNvGrpSpPr/>
        <p:nvPr/>
      </p:nvGrpSpPr>
      <p:grpSpPr>
        <a:xfrm>
          <a:off x="0" y="0"/>
          <a:ext cx="0" cy="0"/>
          <a:chOff x="0" y="0"/>
          <a:chExt cx="0" cy="0"/>
        </a:xfrm>
      </p:grpSpPr>
      <p:sp>
        <p:nvSpPr>
          <p:cNvPr id="58" name="Google Shape;58;p15"/>
          <p:cNvSpPr/>
          <p:nvPr/>
        </p:nvSpPr>
        <p:spPr>
          <a:xfrm>
            <a:off x="0" y="1412747"/>
            <a:ext cx="9144000" cy="112800"/>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59" name="Google Shape;59;p15"/>
          <p:cNvSpPr/>
          <p:nvPr/>
        </p:nvSpPr>
        <p:spPr>
          <a:xfrm>
            <a:off x="0" y="1435608"/>
            <a:ext cx="9144000" cy="45600"/>
          </a:xfrm>
          <a:prstGeom prst="rect">
            <a:avLst/>
          </a:prstGeom>
          <a:solidFill>
            <a:srgbClr val="FFFFFF"/>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60" name="Google Shape;60;p15"/>
          <p:cNvSpPr/>
          <p:nvPr/>
        </p:nvSpPr>
        <p:spPr>
          <a:xfrm>
            <a:off x="0" y="0"/>
            <a:ext cx="9144000" cy="1434000"/>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61" name="Google Shape;61;p15"/>
          <p:cNvSpPr txBox="1">
            <a:spLocks noGrp="1"/>
          </p:cNvSpPr>
          <p:nvPr>
            <p:ph type="title"/>
          </p:nvPr>
        </p:nvSpPr>
        <p:spPr>
          <a:xfrm>
            <a:off x="375978" y="1757920"/>
            <a:ext cx="8219400" cy="766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rgbClr val="000000"/>
              </a:buClr>
              <a:buSzPts val="1800"/>
              <a:buNone/>
              <a:defRPr/>
            </a:lvl1pPr>
            <a:lvl2pPr lvl="1" algn="l" rtl="0">
              <a:lnSpc>
                <a:spcPct val="100000"/>
              </a:lnSpc>
              <a:spcBef>
                <a:spcPts val="0"/>
              </a:spcBef>
              <a:spcAft>
                <a:spcPts val="0"/>
              </a:spcAft>
              <a:buClr>
                <a:srgbClr val="000000"/>
              </a:buClr>
              <a:buSzPts val="1800"/>
              <a:buNone/>
              <a:defRPr/>
            </a:lvl2pPr>
            <a:lvl3pPr lvl="2" algn="l" rtl="0">
              <a:lnSpc>
                <a:spcPct val="100000"/>
              </a:lnSpc>
              <a:spcBef>
                <a:spcPts val="0"/>
              </a:spcBef>
              <a:spcAft>
                <a:spcPts val="0"/>
              </a:spcAft>
              <a:buClr>
                <a:srgbClr val="000000"/>
              </a:buClr>
              <a:buSzPts val="1800"/>
              <a:buNone/>
              <a:defRPr/>
            </a:lvl3pPr>
            <a:lvl4pPr lvl="3" algn="l" rtl="0">
              <a:lnSpc>
                <a:spcPct val="100000"/>
              </a:lnSpc>
              <a:spcBef>
                <a:spcPts val="0"/>
              </a:spcBef>
              <a:spcAft>
                <a:spcPts val="0"/>
              </a:spcAft>
              <a:buClr>
                <a:srgbClr val="000000"/>
              </a:buClr>
              <a:buSzPts val="1800"/>
              <a:buNone/>
              <a:defRPr/>
            </a:lvl4pPr>
            <a:lvl5pPr lvl="4" algn="l" rtl="0">
              <a:lnSpc>
                <a:spcPct val="100000"/>
              </a:lnSpc>
              <a:spcBef>
                <a:spcPts val="0"/>
              </a:spcBef>
              <a:spcAft>
                <a:spcPts val="0"/>
              </a:spcAft>
              <a:buClr>
                <a:srgbClr val="000000"/>
              </a:buClr>
              <a:buSzPts val="1800"/>
              <a:buNone/>
              <a:defRPr/>
            </a:lvl5pPr>
            <a:lvl6pPr lvl="5" algn="l" rtl="0">
              <a:lnSpc>
                <a:spcPct val="100000"/>
              </a:lnSpc>
              <a:spcBef>
                <a:spcPts val="0"/>
              </a:spcBef>
              <a:spcAft>
                <a:spcPts val="0"/>
              </a:spcAft>
              <a:buClr>
                <a:srgbClr val="000000"/>
              </a:buClr>
              <a:buSzPts val="1800"/>
              <a:buNone/>
              <a:defRPr/>
            </a:lvl6pPr>
            <a:lvl7pPr lvl="6" algn="l" rtl="0">
              <a:lnSpc>
                <a:spcPct val="100000"/>
              </a:lnSpc>
              <a:spcBef>
                <a:spcPts val="0"/>
              </a:spcBef>
              <a:spcAft>
                <a:spcPts val="0"/>
              </a:spcAft>
              <a:buClr>
                <a:srgbClr val="000000"/>
              </a:buClr>
              <a:buSzPts val="1800"/>
              <a:buNone/>
              <a:defRPr/>
            </a:lvl7pPr>
            <a:lvl8pPr lvl="7" algn="l" rtl="0">
              <a:lnSpc>
                <a:spcPct val="100000"/>
              </a:lnSpc>
              <a:spcBef>
                <a:spcPts val="0"/>
              </a:spcBef>
              <a:spcAft>
                <a:spcPts val="0"/>
              </a:spcAft>
              <a:buClr>
                <a:srgbClr val="000000"/>
              </a:buClr>
              <a:buSzPts val="1800"/>
              <a:buNone/>
              <a:defRPr/>
            </a:lvl8pPr>
            <a:lvl9pPr lvl="8" algn="l" rtl="0">
              <a:lnSpc>
                <a:spcPct val="100000"/>
              </a:lnSpc>
              <a:spcBef>
                <a:spcPts val="0"/>
              </a:spcBef>
              <a:spcAft>
                <a:spcPts val="0"/>
              </a:spcAft>
              <a:buClr>
                <a:srgbClr val="000000"/>
              </a:buClr>
              <a:buSzPts val="1800"/>
              <a:buNone/>
              <a:defRPr/>
            </a:lvl9pPr>
          </a:lstStyle>
          <a:p/>
        </p:txBody>
      </p:sp>
      <p:sp>
        <p:nvSpPr>
          <p:cNvPr id="62" name="Google Shape;62;p15"/>
          <p:cNvSpPr txBox="1">
            <a:spLocks noGrp="1"/>
          </p:cNvSpPr>
          <p:nvPr>
            <p:ph type="body" idx="1"/>
          </p:nvPr>
        </p:nvSpPr>
        <p:spPr>
          <a:xfrm>
            <a:off x="307019" y="2204453"/>
            <a:ext cx="8447400" cy="4096500"/>
          </a:xfrm>
          <a:prstGeom prst="rect">
            <a:avLst/>
          </a:prstGeom>
          <a:noFill/>
          <a:ln>
            <a:noFill/>
          </a:ln>
        </p:spPr>
        <p:txBody>
          <a:bodyPr spcFirstLastPara="1" wrap="square" lIns="0" tIns="0" rIns="0" bIns="0" anchor="t" anchorCtr="0">
            <a:normAutofit/>
          </a:bodyPr>
          <a:lstStyle>
            <a:lvl1pPr marL="457200" lvl="0" indent="-342900" algn="l" rtl="0">
              <a:lnSpc>
                <a:spcPct val="100000"/>
              </a:lnSpc>
              <a:spcBef>
                <a:spcPts val="0"/>
              </a:spcBef>
              <a:spcAft>
                <a:spcPts val="0"/>
              </a:spcAft>
              <a:buClr>
                <a:srgbClr val="000000"/>
              </a:buClr>
              <a:buSzPts val="1800"/>
              <a:buChar char="●"/>
              <a:defRPr/>
            </a:lvl1pPr>
            <a:lvl2pPr marL="914400" lvl="1" indent="-342900" algn="l" rtl="0">
              <a:lnSpc>
                <a:spcPct val="100000"/>
              </a:lnSpc>
              <a:spcBef>
                <a:spcPts val="0"/>
              </a:spcBef>
              <a:spcAft>
                <a:spcPts val="0"/>
              </a:spcAft>
              <a:buClr>
                <a:srgbClr val="000000"/>
              </a:buClr>
              <a:buSzPts val="1800"/>
              <a:buChar char="○"/>
              <a:defRPr/>
            </a:lvl2pPr>
            <a:lvl3pPr marL="1371600" lvl="2" indent="-342900" algn="l" rtl="0">
              <a:lnSpc>
                <a:spcPct val="100000"/>
              </a:lnSpc>
              <a:spcBef>
                <a:spcPts val="0"/>
              </a:spcBef>
              <a:spcAft>
                <a:spcPts val="0"/>
              </a:spcAft>
              <a:buClr>
                <a:srgbClr val="000000"/>
              </a:buClr>
              <a:buSzPts val="1800"/>
              <a:buChar char="■"/>
              <a:defRPr/>
            </a:lvl3pPr>
            <a:lvl4pPr marL="1828800" lvl="3" indent="-342900" algn="l" rtl="0">
              <a:lnSpc>
                <a:spcPct val="100000"/>
              </a:lnSpc>
              <a:spcBef>
                <a:spcPts val="0"/>
              </a:spcBef>
              <a:spcAft>
                <a:spcPts val="0"/>
              </a:spcAft>
              <a:buClr>
                <a:srgbClr val="000000"/>
              </a:buClr>
              <a:buSzPts val="1800"/>
              <a:buChar char="●"/>
              <a:defRPr/>
            </a:lvl4pPr>
            <a:lvl5pPr marL="2286000" lvl="4" indent="-342900" algn="l" rtl="0">
              <a:lnSpc>
                <a:spcPct val="100000"/>
              </a:lnSpc>
              <a:spcBef>
                <a:spcPts val="0"/>
              </a:spcBef>
              <a:spcAft>
                <a:spcPts val="0"/>
              </a:spcAft>
              <a:buClr>
                <a:srgbClr val="000000"/>
              </a:buClr>
              <a:buSzPts val="1800"/>
              <a:buChar char="○"/>
              <a:defRPr/>
            </a:lvl5pPr>
            <a:lvl6pPr marL="2743200" lvl="5" indent="-342900" algn="l" rtl="0">
              <a:lnSpc>
                <a:spcPct val="100000"/>
              </a:lnSpc>
              <a:spcBef>
                <a:spcPts val="0"/>
              </a:spcBef>
              <a:spcAft>
                <a:spcPts val="0"/>
              </a:spcAft>
              <a:buClr>
                <a:srgbClr val="000000"/>
              </a:buClr>
              <a:buSzPts val="1800"/>
              <a:buChar char="■"/>
              <a:defRPr/>
            </a:lvl6pPr>
            <a:lvl7pPr marL="3200400" lvl="6" indent="-342900" algn="l" rtl="0">
              <a:lnSpc>
                <a:spcPct val="100000"/>
              </a:lnSpc>
              <a:spcBef>
                <a:spcPts val="0"/>
              </a:spcBef>
              <a:spcAft>
                <a:spcPts val="0"/>
              </a:spcAft>
              <a:buClr>
                <a:srgbClr val="000000"/>
              </a:buClr>
              <a:buSzPts val="1800"/>
              <a:buChar char="●"/>
              <a:defRPr/>
            </a:lvl7pPr>
            <a:lvl8pPr marL="3657600" lvl="7" indent="-342900" algn="l" rtl="0">
              <a:lnSpc>
                <a:spcPct val="100000"/>
              </a:lnSpc>
              <a:spcBef>
                <a:spcPts val="0"/>
              </a:spcBef>
              <a:spcAft>
                <a:spcPts val="0"/>
              </a:spcAft>
              <a:buClr>
                <a:srgbClr val="000000"/>
              </a:buClr>
              <a:buSzPts val="1800"/>
              <a:buChar char="○"/>
              <a:defRPr/>
            </a:lvl8pPr>
            <a:lvl9pPr marL="4114800" lvl="8" indent="-342900" algn="l" rtl="0">
              <a:lnSpc>
                <a:spcPct val="100000"/>
              </a:lnSpc>
              <a:spcBef>
                <a:spcPts val="0"/>
              </a:spcBef>
              <a:spcAft>
                <a:spcPts val="0"/>
              </a:spcAft>
              <a:buClr>
                <a:srgbClr val="000000"/>
              </a:buClr>
              <a:buSzPts val="1800"/>
              <a:buChar char="■"/>
              <a:defRPr/>
            </a:lvl9pPr>
          </a:lstStyle>
          <a:p/>
        </p:txBody>
      </p:sp>
      <p:sp>
        <p:nvSpPr>
          <p:cNvPr id="63" name="Google Shape;63;p15"/>
          <p:cNvSpPr txBox="1">
            <a:spLocks noGrp="1"/>
          </p:cNvSpPr>
          <p:nvPr>
            <p:ph type="sldNum" idx="12"/>
          </p:nvPr>
        </p:nvSpPr>
        <p:spPr>
          <a:xfrm>
            <a:off x="8419827" y="6377940"/>
            <a:ext cx="267000" cy="153900"/>
          </a:xfrm>
          <a:prstGeom prst="rect">
            <a:avLst/>
          </a:prstGeom>
          <a:noFill/>
          <a:ln>
            <a:noFill/>
          </a:ln>
        </p:spPr>
        <p:txBody>
          <a:bodyPr spcFirstLastPara="1" wrap="square" lIns="0" tIns="0" rIns="0" bIns="0" anchor="t" anchorCtr="0">
            <a:spAutoFit/>
          </a:bodyPr>
          <a:lstStyle>
            <a:lvl1pPr marL="0" lvl="0"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1pPr>
            <a:lvl2pPr marL="0" lvl="1"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2pPr>
            <a:lvl3pPr marL="0" lvl="2"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3pPr>
            <a:lvl4pPr marL="0" lvl="3"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4pPr>
            <a:lvl5pPr marL="0" lvl="4"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5pPr>
            <a:lvl6pPr marL="0" lvl="5"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6pPr>
            <a:lvl7pPr marL="0" lvl="6"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7pPr>
            <a:lvl8pPr marL="0" lvl="7"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8pPr>
            <a:lvl9pPr marL="0" lvl="8"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9pPr>
          </a:lstStyle>
          <a:p>
            <a:pPr marL="0" lvl="0" indent="0" algn="r" rtl="0">
              <a:spcBef>
                <a:spcPts val="0"/>
              </a:spcBef>
              <a:spcAft>
                <a:spcPts val="0"/>
              </a:spcAft>
              <a:buNone/>
            </a:pPr>
            <a:fld id="{00000000-1234-1234-1234-123412341234}" type="slidenum">
              <a:rPr lang="en-US"/>
            </a:fld>
            <a:endParaRPr>
              <a:solidFill>
                <a:schemeClr val="dk2"/>
              </a:solidFill>
              <a:latin typeface="Arial" panose="020B0604020202090204"/>
              <a:ea typeface="Arial" panose="020B0604020202090204"/>
              <a:cs typeface="Arial" panose="020B0604020202090204"/>
              <a:sym typeface="Arial" panose="020B0604020202090204"/>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1">
  <p:cSld name="Blank">
    <p:spTree>
      <p:nvGrpSpPr>
        <p:cNvPr id="1" name="Shape 64"/>
        <p:cNvGrpSpPr/>
        <p:nvPr/>
      </p:nvGrpSpPr>
      <p:grpSpPr>
        <a:xfrm>
          <a:off x="0" y="0"/>
          <a:ext cx="0" cy="0"/>
          <a:chOff x="0" y="0"/>
          <a:chExt cx="0" cy="0"/>
        </a:xfrm>
      </p:grpSpPr>
      <p:sp>
        <p:nvSpPr>
          <p:cNvPr id="65" name="Google Shape;65;p16"/>
          <p:cNvSpPr/>
          <p:nvPr/>
        </p:nvSpPr>
        <p:spPr>
          <a:xfrm>
            <a:off x="0" y="1412747"/>
            <a:ext cx="9144000" cy="112800"/>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66" name="Google Shape;66;p16"/>
          <p:cNvSpPr/>
          <p:nvPr/>
        </p:nvSpPr>
        <p:spPr>
          <a:xfrm>
            <a:off x="0" y="1435608"/>
            <a:ext cx="9144000" cy="45600"/>
          </a:xfrm>
          <a:prstGeom prst="rect">
            <a:avLst/>
          </a:prstGeom>
          <a:solidFill>
            <a:srgbClr val="FFFFFF"/>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67" name="Google Shape;67;p16"/>
          <p:cNvSpPr/>
          <p:nvPr/>
        </p:nvSpPr>
        <p:spPr>
          <a:xfrm>
            <a:off x="0" y="0"/>
            <a:ext cx="9144000" cy="1434000"/>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68" name="Google Shape;68;p16"/>
          <p:cNvSpPr txBox="1">
            <a:spLocks noGrp="1"/>
          </p:cNvSpPr>
          <p:nvPr>
            <p:ph type="sldNum" idx="12"/>
          </p:nvPr>
        </p:nvSpPr>
        <p:spPr>
          <a:xfrm>
            <a:off x="8419827" y="6377940"/>
            <a:ext cx="267000" cy="153900"/>
          </a:xfrm>
          <a:prstGeom prst="rect">
            <a:avLst/>
          </a:prstGeom>
          <a:noFill/>
          <a:ln>
            <a:noFill/>
          </a:ln>
        </p:spPr>
        <p:txBody>
          <a:bodyPr spcFirstLastPara="1" wrap="square" lIns="0" tIns="0" rIns="0" bIns="0" anchor="t" anchorCtr="0">
            <a:spAutoFit/>
          </a:bodyPr>
          <a:lstStyle>
            <a:lvl1pPr marL="0" lvl="0"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1pPr>
            <a:lvl2pPr marL="0" lvl="1"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2pPr>
            <a:lvl3pPr marL="0" lvl="2"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3pPr>
            <a:lvl4pPr marL="0" lvl="3"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4pPr>
            <a:lvl5pPr marL="0" lvl="4"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5pPr>
            <a:lvl6pPr marL="0" lvl="5"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6pPr>
            <a:lvl7pPr marL="0" lvl="6"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7pPr>
            <a:lvl8pPr marL="0" lvl="7"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8pPr>
            <a:lvl9pPr marL="0" lvl="8"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9pPr>
          </a:lstStyle>
          <a:p>
            <a:pPr marL="0" lvl="0" indent="0" algn="r" rtl="0">
              <a:spcBef>
                <a:spcPts val="0"/>
              </a:spcBef>
              <a:spcAft>
                <a:spcPts val="0"/>
              </a:spcAft>
              <a:buNone/>
            </a:pPr>
            <a:fld id="{00000000-1234-1234-1234-123412341234}" type="slidenum">
              <a:rPr lang="en-US"/>
            </a:fld>
            <a:endParaRPr>
              <a:solidFill>
                <a:schemeClr val="dk2"/>
              </a:solidFill>
              <a:latin typeface="Arial" panose="020B0604020202090204"/>
              <a:ea typeface="Arial" panose="020B0604020202090204"/>
              <a:cs typeface="Arial" panose="020B0604020202090204"/>
              <a:sym typeface="Arial" panose="020B0604020202090204"/>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0">
  <p:cSld name="Blank 0">
    <p:spTree>
      <p:nvGrpSpPr>
        <p:cNvPr id="1" name="Shape 69"/>
        <p:cNvGrpSpPr/>
        <p:nvPr/>
      </p:nvGrpSpPr>
      <p:grpSpPr>
        <a:xfrm>
          <a:off x="0" y="0"/>
          <a:ext cx="0" cy="0"/>
          <a:chOff x="0" y="0"/>
          <a:chExt cx="0" cy="0"/>
        </a:xfrm>
      </p:grpSpPr>
      <p:sp>
        <p:nvSpPr>
          <p:cNvPr id="70" name="Google Shape;70;p17"/>
          <p:cNvSpPr txBox="1">
            <a:spLocks noGrp="1"/>
          </p:cNvSpPr>
          <p:nvPr>
            <p:ph type="sldNum" idx="12"/>
          </p:nvPr>
        </p:nvSpPr>
        <p:spPr>
          <a:xfrm>
            <a:off x="8419827" y="6377940"/>
            <a:ext cx="267000" cy="153900"/>
          </a:xfrm>
          <a:prstGeom prst="rect">
            <a:avLst/>
          </a:prstGeom>
          <a:noFill/>
          <a:ln>
            <a:noFill/>
          </a:ln>
        </p:spPr>
        <p:txBody>
          <a:bodyPr spcFirstLastPara="1" wrap="square" lIns="0" tIns="0" rIns="0" bIns="0" anchor="t" anchorCtr="0">
            <a:spAutoFit/>
          </a:bodyPr>
          <a:lstStyle>
            <a:lvl1pPr marL="0" lvl="0"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1pPr>
            <a:lvl2pPr marL="0" lvl="1"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2pPr>
            <a:lvl3pPr marL="0" lvl="2"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3pPr>
            <a:lvl4pPr marL="0" lvl="3"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4pPr>
            <a:lvl5pPr marL="0" lvl="4"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5pPr>
            <a:lvl6pPr marL="0" lvl="5"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6pPr>
            <a:lvl7pPr marL="0" lvl="6"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7pPr>
            <a:lvl8pPr marL="0" lvl="7"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8pPr>
            <a:lvl9pPr marL="0" lvl="8" indent="0" algn="r" rtl="0">
              <a:lnSpc>
                <a:spcPct val="100000"/>
              </a:lnSpc>
              <a:spcBef>
                <a:spcPts val="0"/>
              </a:spcBef>
              <a:spcAft>
                <a:spcPts val="0"/>
              </a:spcAft>
              <a:buClr>
                <a:srgbClr val="888888"/>
              </a:buClr>
              <a:buSzPts val="1800"/>
              <a:buFont typeface="Helvetica Neue" panose="02000503000000020004"/>
              <a:buNone/>
              <a:defRPr>
                <a:solidFill>
                  <a:srgbClr val="888888"/>
                </a:solidFill>
                <a:latin typeface="Helvetica Neue" panose="02000503000000020004"/>
                <a:ea typeface="Helvetica Neue" panose="02000503000000020004"/>
                <a:cs typeface="Helvetica Neue" panose="02000503000000020004"/>
                <a:sym typeface="Helvetica Neue" panose="02000503000000020004"/>
              </a:defRPr>
            </a:lvl9pPr>
          </a:lstStyle>
          <a:p>
            <a:pPr marL="0" lvl="0" indent="0" algn="r" rtl="0">
              <a:spcBef>
                <a:spcPts val="0"/>
              </a:spcBef>
              <a:spcAft>
                <a:spcPts val="0"/>
              </a:spcAft>
              <a:buNone/>
            </a:pPr>
            <a:fld id="{00000000-1234-1234-1234-123412341234}" type="slidenum">
              <a:rPr lang="en-US"/>
            </a:fld>
            <a:endParaRPr>
              <a:solidFill>
                <a:schemeClr val="dk2"/>
              </a:solidFill>
              <a:latin typeface="Arial" panose="020B0604020202090204"/>
              <a:ea typeface="Arial" panose="020B0604020202090204"/>
              <a:cs typeface="Arial" panose="020B0604020202090204"/>
              <a:sym typeface="Arial" panose="020B060402020209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3.xml"/><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3.xml"/><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6.xml"/><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3.xml"/><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6.xml"/><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16.xml"/><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3.xml"/><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5.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3.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image" Target="../media/image31.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13.xml"/><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3.xml"/><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4" name="TextBox 3"/>
          <p:cNvSpPr txBox="1"/>
          <p:nvPr/>
        </p:nvSpPr>
        <p:spPr>
          <a:xfrm>
            <a:off x="771180" y="1740664"/>
            <a:ext cx="7711807" cy="3785652"/>
          </a:xfrm>
          <a:prstGeom prst="rect">
            <a:avLst/>
          </a:prstGeom>
          <a:noFill/>
        </p:spPr>
        <p:txBody>
          <a:bodyPr wrap="square" rtlCol="0">
            <a:spAutoFit/>
          </a:bodyPr>
          <a:lstStyle/>
          <a:p>
            <a:pPr algn="ctr"/>
            <a:r>
              <a:rPr lang="en-US" sz="4000" dirty="0">
                <a:solidFill>
                  <a:srgbClr val="FF0000"/>
                </a:solidFill>
              </a:rPr>
              <a:t>Ottawa B Minor Hockey League</a:t>
            </a:r>
            <a:endParaRPr lang="en-US" sz="4000" dirty="0">
              <a:solidFill>
                <a:srgbClr val="FF0000"/>
              </a:solidFill>
            </a:endParaRPr>
          </a:p>
          <a:p>
            <a:pPr algn="ctr"/>
            <a:endParaRPr lang="en-US" sz="4000" dirty="0">
              <a:solidFill>
                <a:srgbClr val="FF0000"/>
              </a:solidFill>
            </a:endParaRPr>
          </a:p>
          <a:p>
            <a:pPr algn="ctr"/>
            <a:r>
              <a:rPr lang="en-US" sz="4000" dirty="0">
                <a:solidFill>
                  <a:srgbClr val="FF0000"/>
                </a:solidFill>
              </a:rPr>
              <a:t>(OBMHL)</a:t>
            </a:r>
            <a:endParaRPr lang="en-US" sz="4000" dirty="0">
              <a:solidFill>
                <a:srgbClr val="FF0000"/>
              </a:solidFill>
            </a:endParaRPr>
          </a:p>
          <a:p>
            <a:pPr algn="ctr"/>
            <a:endParaRPr lang="en-US" sz="4000" dirty="0">
              <a:solidFill>
                <a:srgbClr val="FF0000"/>
              </a:solidFill>
            </a:endParaRPr>
          </a:p>
          <a:p>
            <a:pPr algn="ctr"/>
            <a:r>
              <a:rPr lang="en-US" sz="4000" dirty="0">
                <a:solidFill>
                  <a:srgbClr val="FF0000"/>
                </a:solidFill>
              </a:rPr>
              <a:t>Coach/Manager Meeting</a:t>
            </a:r>
            <a:endParaRPr lang="en-US" sz="4000" dirty="0">
              <a:solidFill>
                <a:srgbClr val="FF0000"/>
              </a:solidFill>
            </a:endParaRPr>
          </a:p>
          <a:p>
            <a:endParaRPr lang="en-US" sz="40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421028" y="1743220"/>
            <a:ext cx="8219400" cy="766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u="sng"/>
              <a:t>U10 - U13:</a:t>
            </a:r>
            <a:endParaRPr b="1" u="sng"/>
          </a:p>
        </p:txBody>
      </p:sp>
      <p:sp>
        <p:nvSpPr>
          <p:cNvPr id="178" name="Google Shape;178;p31"/>
          <p:cNvSpPr txBox="1">
            <a:spLocks noGrp="1"/>
          </p:cNvSpPr>
          <p:nvPr>
            <p:ph type="body" idx="1"/>
          </p:nvPr>
        </p:nvSpPr>
        <p:spPr>
          <a:xfrm>
            <a:off x="307025" y="2628650"/>
            <a:ext cx="8447400" cy="3672300"/>
          </a:xfrm>
          <a:prstGeom prst="rect">
            <a:avLst/>
          </a:prstGeom>
        </p:spPr>
        <p:txBody>
          <a:bodyPr spcFirstLastPara="1" wrap="square" lIns="0" tIns="0" rIns="0" bIns="0" anchor="t" anchorCtr="0">
            <a:normAutofit fontScale="85000" lnSpcReduction="20000"/>
          </a:bodyPr>
          <a:lstStyle/>
          <a:p>
            <a:pPr marL="365760" lvl="0" indent="-345440" algn="l" rtl="0">
              <a:lnSpc>
                <a:spcPct val="105000"/>
              </a:lnSpc>
              <a:spcBef>
                <a:spcPts val="0"/>
              </a:spcBef>
              <a:spcAft>
                <a:spcPts val="0"/>
              </a:spcAft>
              <a:buClr>
                <a:schemeClr val="dk1"/>
              </a:buClr>
              <a:buSzPct val="80000"/>
              <a:buChar char="¡"/>
            </a:pPr>
            <a:r>
              <a:rPr lang="en-US" sz="2000" b="1" dirty="0">
                <a:solidFill>
                  <a:schemeClr val="dk1"/>
                </a:solidFill>
                <a:latin typeface="Trebuchet MS" panose="020B0603020202020204"/>
                <a:ea typeface="Trebuchet MS" panose="020B0603020202020204"/>
                <a:cs typeface="Trebuchet MS" panose="020B0603020202020204"/>
                <a:sym typeface="Trebuchet MS" panose="020B0603020202020204"/>
              </a:rPr>
              <a:t>Monday to Friday </a:t>
            </a:r>
            <a:r>
              <a:rPr lang="en-US" sz="2000" dirty="0">
                <a:solidFill>
                  <a:schemeClr val="dk1"/>
                </a:solidFill>
              </a:rPr>
              <a:t>– earliest start times all levels regular season &amp; play-offs:</a:t>
            </a:r>
            <a:endParaRPr dirty="0">
              <a:solidFill>
                <a:schemeClr val="dk1"/>
              </a:solidFill>
            </a:endParaRPr>
          </a:p>
          <a:p>
            <a:pPr marL="0" lvl="0" indent="374650" algn="l" rtl="0">
              <a:lnSpc>
                <a:spcPct val="105000"/>
              </a:lnSpc>
              <a:spcBef>
                <a:spcPts val="0"/>
              </a:spcBef>
              <a:spcAft>
                <a:spcPts val="0"/>
              </a:spcAft>
              <a:buClr>
                <a:srgbClr val="FF0000"/>
              </a:buClr>
              <a:buSzPct val="100000"/>
              <a:buFont typeface="Trebuchet MS" panose="020B0603020202020204"/>
              <a:buNone/>
            </a:pPr>
            <a:r>
              <a:rPr lang="en-US" sz="2000" b="1" dirty="0">
                <a:solidFill>
                  <a:srgbClr val="FF0000"/>
                </a:solidFill>
                <a:latin typeface="Trebuchet MS" panose="020B0603020202020204"/>
                <a:ea typeface="Trebuchet MS" panose="020B0603020202020204"/>
                <a:cs typeface="Trebuchet MS" panose="020B0603020202020204"/>
                <a:sym typeface="Trebuchet MS" panose="020B0603020202020204"/>
              </a:rPr>
              <a:t>18:00 hours (6:00pm)</a:t>
            </a:r>
            <a:endParaRPr sz="2000" b="1"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0" lvl="0" indent="374650" algn="l" rtl="0">
              <a:lnSpc>
                <a:spcPct val="105000"/>
              </a:lnSpc>
              <a:spcBef>
                <a:spcPts val="0"/>
              </a:spcBef>
              <a:spcAft>
                <a:spcPts val="0"/>
              </a:spcAft>
              <a:buClr>
                <a:srgbClr val="FF0000"/>
              </a:buClr>
              <a:buSzPct val="100000"/>
              <a:buFont typeface="Trebuchet MS" panose="020B0603020202020204"/>
              <a:buNone/>
            </a:pPr>
            <a:r>
              <a:rPr lang="en-US" sz="2000" b="1" dirty="0">
                <a:solidFill>
                  <a:srgbClr val="FF0000"/>
                </a:solidFill>
                <a:latin typeface="Trebuchet MS" panose="020B0603020202020204"/>
                <a:ea typeface="Trebuchet MS" panose="020B0603020202020204"/>
                <a:cs typeface="Trebuchet MS" panose="020B0603020202020204"/>
                <a:sym typeface="Trebuchet MS" panose="020B0603020202020204"/>
              </a:rPr>
              <a:t>Weekend starts not before 9am (unless ice availability becomes an issue, and is approved by the League)</a:t>
            </a:r>
            <a:endParaRPr sz="2000" b="1"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0" lvl="0" indent="374650" algn="l" rtl="0">
              <a:lnSpc>
                <a:spcPct val="105000"/>
              </a:lnSpc>
              <a:spcBef>
                <a:spcPts val="700"/>
              </a:spcBef>
              <a:spcAft>
                <a:spcPts val="0"/>
              </a:spcAft>
              <a:buClr>
                <a:schemeClr val="dk1"/>
              </a:buClr>
              <a:buSzPct val="100000"/>
              <a:buFont typeface="Arial" panose="020B0604020202090204"/>
              <a:buNone/>
            </a:pPr>
            <a:r>
              <a:rPr lang="en-US" sz="2000" dirty="0">
                <a:solidFill>
                  <a:schemeClr val="dk1"/>
                </a:solidFill>
              </a:rPr>
              <a:t>Required Ice Allotment times per Division (</a:t>
            </a:r>
            <a:r>
              <a:rPr lang="en-US" sz="2000" i="1" dirty="0">
                <a:solidFill>
                  <a:schemeClr val="dk1"/>
                </a:solidFill>
              </a:rPr>
              <a:t>excluding flood times):</a:t>
            </a:r>
            <a:endParaRPr sz="1400" dirty="0">
              <a:solidFill>
                <a:schemeClr val="dk1"/>
              </a:solidFill>
            </a:endParaRPr>
          </a:p>
          <a:p>
            <a:pPr marL="0" lvl="0" indent="384175" algn="l" rtl="0">
              <a:lnSpc>
                <a:spcPct val="105000"/>
              </a:lnSpc>
              <a:spcBef>
                <a:spcPts val="0"/>
              </a:spcBef>
              <a:spcAft>
                <a:spcPts val="0"/>
              </a:spcAft>
              <a:buClr>
                <a:srgbClr val="FF0000"/>
              </a:buClr>
              <a:buSzPct val="100000"/>
              <a:buFont typeface="Trebuchet MS" panose="020B0603020202020204"/>
              <a:buNone/>
            </a:pPr>
            <a:r>
              <a:rPr lang="en-US" sz="2000" b="1" dirty="0">
                <a:solidFill>
                  <a:srgbClr val="FF0000"/>
                </a:solidFill>
                <a:latin typeface="Trebuchet MS" panose="020B0603020202020204"/>
                <a:ea typeface="Trebuchet MS" panose="020B0603020202020204"/>
                <a:cs typeface="Trebuchet MS" panose="020B0603020202020204"/>
                <a:sym typeface="Trebuchet MS" panose="020B0603020202020204"/>
              </a:rPr>
              <a:t>50 Minute Game</a:t>
            </a:r>
            <a:r>
              <a:rPr lang="en-US" sz="2000" dirty="0">
                <a:solidFill>
                  <a:srgbClr val="FF0000"/>
                </a:solidFill>
              </a:rPr>
              <a:t>: </a:t>
            </a:r>
            <a:r>
              <a:rPr lang="en-US" sz="2000" dirty="0">
                <a:solidFill>
                  <a:schemeClr val="dk1"/>
                </a:solidFill>
              </a:rPr>
              <a:t>U10 to U13</a:t>
            </a:r>
            <a:endParaRPr dirty="0">
              <a:solidFill>
                <a:schemeClr val="dk1"/>
              </a:solidFill>
            </a:endParaRPr>
          </a:p>
          <a:p>
            <a:pPr marL="365760" marR="480695" lvl="0" indent="-312420" algn="l" rtl="0">
              <a:lnSpc>
                <a:spcPct val="80000"/>
              </a:lnSpc>
              <a:spcBef>
                <a:spcPts val="1200"/>
              </a:spcBef>
              <a:spcAft>
                <a:spcPts val="0"/>
              </a:spcAft>
              <a:buClr>
                <a:schemeClr val="dk1"/>
              </a:buClr>
              <a:buSzPct val="80000"/>
              <a:buChar char="¡"/>
            </a:pPr>
            <a:r>
              <a:rPr lang="en-US" sz="2000" dirty="0">
                <a:solidFill>
                  <a:schemeClr val="dk1"/>
                </a:solidFill>
              </a:rPr>
              <a:t>Restrictions regarding the latest start time for regular season &amp; play-off  games:</a:t>
            </a:r>
            <a:endParaRPr sz="1400" dirty="0">
              <a:solidFill>
                <a:schemeClr val="dk1"/>
              </a:solidFill>
            </a:endParaRPr>
          </a:p>
          <a:p>
            <a:pPr marL="658495" lvl="1" indent="-265430" algn="l" rtl="0">
              <a:spcBef>
                <a:spcPts val="0"/>
              </a:spcBef>
              <a:spcAft>
                <a:spcPts val="0"/>
              </a:spcAft>
              <a:buClr>
                <a:srgbClr val="FF0000"/>
              </a:buClr>
              <a:buSzPct val="90000"/>
              <a:buChar char="▪"/>
            </a:pPr>
            <a:r>
              <a:rPr lang="en-US" sz="2000" dirty="0">
                <a:solidFill>
                  <a:srgbClr val="FF0000"/>
                </a:solidFill>
              </a:rPr>
              <a:t>U10   8:00 PM (20:00 hours)</a:t>
            </a:r>
            <a:endParaRPr dirty="0">
              <a:solidFill>
                <a:schemeClr val="dk1"/>
              </a:solidFill>
            </a:endParaRPr>
          </a:p>
          <a:p>
            <a:pPr marL="658495" lvl="1" indent="-265430" algn="l" rtl="0">
              <a:spcBef>
                <a:spcPts val="0"/>
              </a:spcBef>
              <a:spcAft>
                <a:spcPts val="0"/>
              </a:spcAft>
              <a:buClr>
                <a:srgbClr val="FF0000"/>
              </a:buClr>
              <a:buSzPct val="90000"/>
              <a:buChar char="▪"/>
            </a:pPr>
            <a:r>
              <a:rPr lang="en-US" sz="2000" dirty="0">
                <a:solidFill>
                  <a:srgbClr val="FF0000"/>
                </a:solidFill>
              </a:rPr>
              <a:t>U11   8:00 PM (20:00 hours)</a:t>
            </a:r>
            <a:endParaRPr dirty="0">
              <a:solidFill>
                <a:schemeClr val="dk1"/>
              </a:solidFill>
            </a:endParaRPr>
          </a:p>
          <a:p>
            <a:pPr marL="658495" lvl="1" indent="-265430" algn="l" rtl="0">
              <a:spcBef>
                <a:spcPts val="0"/>
              </a:spcBef>
              <a:spcAft>
                <a:spcPts val="0"/>
              </a:spcAft>
              <a:buClr>
                <a:srgbClr val="FF0000"/>
              </a:buClr>
              <a:buSzPct val="90000"/>
              <a:buChar char="▪"/>
            </a:pPr>
            <a:r>
              <a:rPr lang="en-US" sz="2000" dirty="0">
                <a:solidFill>
                  <a:srgbClr val="FF0000"/>
                </a:solidFill>
              </a:rPr>
              <a:t>U12   8:00 PM (20:00 hours)</a:t>
            </a:r>
            <a:endParaRPr dirty="0">
              <a:solidFill>
                <a:schemeClr val="dk1"/>
              </a:solidFill>
            </a:endParaRPr>
          </a:p>
          <a:p>
            <a:pPr marL="658495" lvl="1" indent="-265430" algn="l" rtl="0">
              <a:spcBef>
                <a:spcPts val="0"/>
              </a:spcBef>
              <a:spcAft>
                <a:spcPts val="0"/>
              </a:spcAft>
              <a:buClr>
                <a:srgbClr val="FF0000"/>
              </a:buClr>
              <a:buSzPct val="90000"/>
              <a:buChar char="▪"/>
            </a:pPr>
            <a:r>
              <a:rPr lang="en-US" sz="2000" dirty="0">
                <a:solidFill>
                  <a:srgbClr val="FF0000"/>
                </a:solidFill>
              </a:rPr>
              <a:t>U13   8:30 PM (20:30 hours)</a:t>
            </a:r>
            <a:endParaRPr dirty="0">
              <a:solidFill>
                <a:schemeClr val="dk1"/>
              </a:solidFill>
            </a:endParaRPr>
          </a:p>
          <a:p>
            <a:pPr marL="365760" marR="5080" lvl="0" indent="-312420" algn="l" rtl="0">
              <a:lnSpc>
                <a:spcPct val="80000"/>
              </a:lnSpc>
              <a:spcBef>
                <a:spcPts val="1200"/>
              </a:spcBef>
              <a:spcAft>
                <a:spcPts val="0"/>
              </a:spcAft>
              <a:buClr>
                <a:schemeClr val="dk1"/>
              </a:buClr>
              <a:buSzPct val="80000"/>
              <a:buChar char="¡"/>
            </a:pPr>
            <a:r>
              <a:rPr lang="en-US" sz="2000" b="1" dirty="0">
                <a:solidFill>
                  <a:schemeClr val="dk1"/>
                </a:solidFill>
                <a:latin typeface="Trebuchet MS" panose="020B0603020202020204"/>
                <a:ea typeface="Trebuchet MS" panose="020B0603020202020204"/>
                <a:cs typeface="Trebuchet MS" panose="020B0603020202020204"/>
                <a:sym typeface="Trebuchet MS" panose="020B0603020202020204"/>
              </a:rPr>
              <a:t>EXCEPTION</a:t>
            </a:r>
            <a:r>
              <a:rPr lang="en-US" sz="2000" dirty="0">
                <a:solidFill>
                  <a:schemeClr val="dk1"/>
                </a:solidFill>
              </a:rPr>
              <a:t>: Friday &amp; Saturday start times may be extended by 30 minutes  for all levels except games within these Divisions and games at other levels that may require extended ice (e.g. playoff games requiring a  winner).</a:t>
            </a:r>
            <a:endParaRPr sz="1400" dirty="0">
              <a:solidFill>
                <a:schemeClr val="dk1"/>
              </a:solidFill>
            </a:endParaRPr>
          </a:p>
          <a:p>
            <a:pPr marL="0" lvl="0" indent="0" algn="l" rtl="0">
              <a:spcBef>
                <a:spcPts val="0"/>
              </a:spcBef>
              <a:spcAft>
                <a:spcPts val="0"/>
              </a:spcAft>
              <a:buNone/>
            </a:pPr>
            <a:endParaRPr dirty="0"/>
          </a:p>
        </p:txBody>
      </p:sp>
      <p:sp>
        <p:nvSpPr>
          <p:cNvPr id="179" name="Google Shape;179;p31"/>
          <p:cNvSpPr txBox="1"/>
          <p:nvPr/>
        </p:nvSpPr>
        <p:spPr>
          <a:xfrm>
            <a:off x="421025" y="308375"/>
            <a:ext cx="6579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a:solidFill>
                  <a:srgbClr val="FF0000"/>
                </a:solidFill>
              </a:rPr>
              <a:t>Game Timing</a:t>
            </a:r>
            <a:endParaRPr sz="4000"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75978" y="1757920"/>
            <a:ext cx="8219400" cy="7665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b="1" u="sng"/>
              <a:t>U14 - U18:</a:t>
            </a:r>
            <a:endParaRPr b="1" u="sng"/>
          </a:p>
        </p:txBody>
      </p:sp>
      <p:sp>
        <p:nvSpPr>
          <p:cNvPr id="185" name="Google Shape;185;p32"/>
          <p:cNvSpPr txBox="1">
            <a:spLocks noGrp="1"/>
          </p:cNvSpPr>
          <p:nvPr>
            <p:ph type="body" idx="1"/>
          </p:nvPr>
        </p:nvSpPr>
        <p:spPr>
          <a:xfrm>
            <a:off x="261969" y="2410053"/>
            <a:ext cx="8447400" cy="4096500"/>
          </a:xfrm>
          <a:prstGeom prst="rect">
            <a:avLst/>
          </a:prstGeom>
        </p:spPr>
        <p:txBody>
          <a:bodyPr spcFirstLastPara="1" wrap="square" lIns="0" tIns="0" rIns="0" bIns="0" anchor="t" anchorCtr="0">
            <a:normAutofit fontScale="85000" lnSpcReduction="20000"/>
          </a:bodyPr>
          <a:lstStyle/>
          <a:p>
            <a:pPr marL="320675" marR="5080" lvl="0" indent="-308610" algn="l" rtl="0">
              <a:lnSpc>
                <a:spcPct val="95000"/>
              </a:lnSpc>
              <a:spcBef>
                <a:spcPts val="0"/>
              </a:spcBef>
              <a:spcAft>
                <a:spcPts val="0"/>
              </a:spcAft>
              <a:buNone/>
            </a:pPr>
            <a:r>
              <a:rPr lang="en-US" sz="2200" b="1" dirty="0">
                <a:solidFill>
                  <a:schemeClr val="dk1"/>
                </a:solidFill>
                <a:latin typeface="Trebuchet MS" panose="020B0603020202020204"/>
                <a:ea typeface="Trebuchet MS" panose="020B0603020202020204"/>
                <a:cs typeface="Trebuchet MS" panose="020B0603020202020204"/>
                <a:sym typeface="Trebuchet MS" panose="020B0603020202020204"/>
              </a:rPr>
              <a:t>Monday to Friday </a:t>
            </a:r>
            <a:r>
              <a:rPr lang="en-US" sz="2200" dirty="0">
                <a:solidFill>
                  <a:schemeClr val="dk1"/>
                </a:solidFill>
              </a:rPr>
              <a:t>– earliest start times all levels regular season &amp;  play-offs: </a:t>
            </a:r>
            <a:r>
              <a:rPr lang="en-US" sz="2200" b="1" dirty="0">
                <a:solidFill>
                  <a:srgbClr val="FF0000"/>
                </a:solidFill>
                <a:latin typeface="Trebuchet MS" panose="020B0603020202020204"/>
                <a:ea typeface="Trebuchet MS" panose="020B0603020202020204"/>
                <a:cs typeface="Trebuchet MS" panose="020B0603020202020204"/>
                <a:sym typeface="Trebuchet MS" panose="020B0603020202020204"/>
              </a:rPr>
              <a:t>18:00 hours (6:00pm)</a:t>
            </a:r>
            <a:endParaRPr sz="2200" b="1"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320675" marR="5080" lvl="0" indent="-308610" algn="l" rtl="0">
              <a:lnSpc>
                <a:spcPct val="95000"/>
              </a:lnSpc>
              <a:spcBef>
                <a:spcPts val="0"/>
              </a:spcBef>
              <a:spcAft>
                <a:spcPts val="0"/>
              </a:spcAft>
              <a:buNone/>
            </a:pPr>
            <a:r>
              <a:rPr lang="en-US" sz="2200" b="1" dirty="0">
                <a:solidFill>
                  <a:srgbClr val="FF0000"/>
                </a:solidFill>
                <a:latin typeface="Trebuchet MS" panose="020B0603020202020204"/>
                <a:ea typeface="Trebuchet MS" panose="020B0603020202020204"/>
                <a:cs typeface="Trebuchet MS" panose="020B0603020202020204"/>
                <a:sym typeface="Trebuchet MS" panose="020B0603020202020204"/>
              </a:rPr>
              <a:t>	</a:t>
            </a:r>
            <a:r>
              <a:rPr lang="en-US" sz="2000" b="1" dirty="0">
                <a:solidFill>
                  <a:srgbClr val="FF0000"/>
                </a:solidFill>
                <a:latin typeface="Trebuchet MS" panose="020B0603020202020204"/>
                <a:ea typeface="Trebuchet MS" panose="020B0603020202020204"/>
                <a:cs typeface="Trebuchet MS" panose="020B0603020202020204"/>
                <a:sym typeface="Trebuchet MS" panose="020B0603020202020204"/>
              </a:rPr>
              <a:t>Weekend starts not before 9am (unless ice availability becomes an issue, and is approved by the League)</a:t>
            </a:r>
            <a:endParaRPr sz="2200" b="1"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320675" marR="5080" lvl="0" indent="-308610" algn="l" rtl="0">
              <a:lnSpc>
                <a:spcPct val="95000"/>
              </a:lnSpc>
              <a:spcBef>
                <a:spcPts val="0"/>
              </a:spcBef>
              <a:spcAft>
                <a:spcPts val="0"/>
              </a:spcAft>
              <a:buClr>
                <a:srgbClr val="D34817"/>
              </a:buClr>
              <a:buSzPct val="77000"/>
              <a:buFont typeface="Arial" panose="020B0604020202090204"/>
              <a:buNone/>
            </a:pPr>
            <a:endParaRPr sz="2200" b="1"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0" lvl="0" indent="341630" algn="l" rtl="0">
              <a:lnSpc>
                <a:spcPct val="105000"/>
              </a:lnSpc>
              <a:spcBef>
                <a:spcPts val="0"/>
              </a:spcBef>
              <a:spcAft>
                <a:spcPts val="0"/>
              </a:spcAft>
              <a:buClr>
                <a:schemeClr val="dk1"/>
              </a:buClr>
              <a:buSzPct val="100000"/>
              <a:buFont typeface="Arial" panose="020B0604020202090204"/>
              <a:buNone/>
            </a:pPr>
            <a:r>
              <a:rPr lang="en-US" sz="2200" dirty="0">
                <a:solidFill>
                  <a:schemeClr val="dk1"/>
                </a:solidFill>
              </a:rPr>
              <a:t>Required Ice Allotment times per Division </a:t>
            </a:r>
            <a:r>
              <a:rPr lang="en-US" sz="2200" i="1" dirty="0">
                <a:solidFill>
                  <a:schemeClr val="dk1"/>
                </a:solidFill>
              </a:rPr>
              <a:t>(excluding flood times)</a:t>
            </a:r>
            <a:r>
              <a:rPr lang="en-US" sz="2200" dirty="0">
                <a:solidFill>
                  <a:schemeClr val="dk1"/>
                </a:solidFill>
              </a:rPr>
              <a:t>:</a:t>
            </a:r>
            <a:endParaRPr sz="1400" dirty="0">
              <a:solidFill>
                <a:schemeClr val="dk1"/>
              </a:solidFill>
            </a:endParaRPr>
          </a:p>
          <a:p>
            <a:pPr marL="0" lvl="0" indent="350520" algn="l" rtl="0">
              <a:lnSpc>
                <a:spcPct val="108000"/>
              </a:lnSpc>
              <a:spcBef>
                <a:spcPts val="0"/>
              </a:spcBef>
              <a:spcAft>
                <a:spcPts val="0"/>
              </a:spcAft>
              <a:buClr>
                <a:srgbClr val="FF0000"/>
              </a:buClr>
              <a:buSzPct val="100000"/>
              <a:buFont typeface="Trebuchet MS" panose="020B0603020202020204"/>
              <a:buNone/>
            </a:pPr>
            <a:r>
              <a:rPr lang="en-US" sz="2600" b="1" dirty="0">
                <a:solidFill>
                  <a:srgbClr val="FF0000"/>
                </a:solidFill>
                <a:latin typeface="Trebuchet MS" panose="020B0603020202020204"/>
                <a:ea typeface="Trebuchet MS" panose="020B0603020202020204"/>
                <a:cs typeface="Trebuchet MS" panose="020B0603020202020204"/>
                <a:sym typeface="Trebuchet MS" panose="020B0603020202020204"/>
              </a:rPr>
              <a:t>80 </a:t>
            </a:r>
            <a:r>
              <a:rPr lang="en-US" sz="2200" b="1" dirty="0">
                <a:solidFill>
                  <a:srgbClr val="FF0000"/>
                </a:solidFill>
                <a:latin typeface="Trebuchet MS" panose="020B0603020202020204"/>
                <a:ea typeface="Trebuchet MS" panose="020B0603020202020204"/>
                <a:cs typeface="Trebuchet MS" panose="020B0603020202020204"/>
                <a:sym typeface="Trebuchet MS" panose="020B0603020202020204"/>
              </a:rPr>
              <a:t>Minute Game: </a:t>
            </a:r>
            <a:r>
              <a:rPr lang="en-US" sz="2200" dirty="0">
                <a:solidFill>
                  <a:schemeClr val="dk1"/>
                </a:solidFill>
              </a:rPr>
              <a:t>U14 to U18</a:t>
            </a:r>
            <a:endParaRPr sz="2200" dirty="0">
              <a:solidFill>
                <a:schemeClr val="dk1"/>
              </a:solidFill>
            </a:endParaRPr>
          </a:p>
          <a:p>
            <a:pPr marL="332740" marR="257810" lvl="0" indent="-303530" algn="l" rtl="0">
              <a:lnSpc>
                <a:spcPct val="95000"/>
              </a:lnSpc>
              <a:spcBef>
                <a:spcPts val="1200"/>
              </a:spcBef>
              <a:spcAft>
                <a:spcPts val="0"/>
              </a:spcAft>
              <a:buClr>
                <a:schemeClr val="dk1"/>
              </a:buClr>
              <a:buSzPct val="80000"/>
              <a:buChar char="¡"/>
            </a:pPr>
            <a:r>
              <a:rPr lang="en-US" sz="2200" dirty="0">
                <a:solidFill>
                  <a:schemeClr val="dk1"/>
                </a:solidFill>
              </a:rPr>
              <a:t>Restrictions regarding the latest start time for regular season &amp; play-  off games:</a:t>
            </a:r>
            <a:endParaRPr sz="1400" dirty="0">
              <a:solidFill>
                <a:schemeClr val="dk1"/>
              </a:solidFill>
            </a:endParaRPr>
          </a:p>
          <a:p>
            <a:pPr marL="624840" lvl="1" indent="-257175" algn="l" rtl="0">
              <a:spcBef>
                <a:spcPts val="0"/>
              </a:spcBef>
              <a:spcAft>
                <a:spcPts val="0"/>
              </a:spcAft>
              <a:buClr>
                <a:srgbClr val="FF0000"/>
              </a:buClr>
              <a:buSzPct val="90000"/>
              <a:buChar char="▪"/>
            </a:pPr>
            <a:r>
              <a:rPr lang="en-US" sz="2000" dirty="0">
                <a:solidFill>
                  <a:srgbClr val="FF0000"/>
                </a:solidFill>
              </a:rPr>
              <a:t>U14    8:30 PM (20:30 hours)</a:t>
            </a:r>
            <a:endParaRPr dirty="0">
              <a:solidFill>
                <a:schemeClr val="dk1"/>
              </a:solidFill>
            </a:endParaRPr>
          </a:p>
          <a:p>
            <a:pPr marL="624840" lvl="1" indent="-257175" algn="l" rtl="0">
              <a:spcBef>
                <a:spcPts val="0"/>
              </a:spcBef>
              <a:spcAft>
                <a:spcPts val="0"/>
              </a:spcAft>
              <a:buClr>
                <a:srgbClr val="FF0000"/>
              </a:buClr>
              <a:buSzPct val="90000"/>
              <a:buChar char="▪"/>
            </a:pPr>
            <a:r>
              <a:rPr lang="en-US" sz="2000" dirty="0">
                <a:solidFill>
                  <a:srgbClr val="FF0000"/>
                </a:solidFill>
              </a:rPr>
              <a:t>U15    9:00 PM (21:00 hours)</a:t>
            </a:r>
            <a:endParaRPr dirty="0">
              <a:solidFill>
                <a:schemeClr val="dk1"/>
              </a:solidFill>
            </a:endParaRPr>
          </a:p>
          <a:p>
            <a:pPr marL="624840" lvl="1" indent="-257175" algn="l" rtl="0">
              <a:spcBef>
                <a:spcPts val="0"/>
              </a:spcBef>
              <a:spcAft>
                <a:spcPts val="0"/>
              </a:spcAft>
              <a:buClr>
                <a:srgbClr val="FF0000"/>
              </a:buClr>
              <a:buSzPct val="90000"/>
              <a:buChar char="▪"/>
            </a:pPr>
            <a:r>
              <a:rPr lang="en-US" sz="2000" dirty="0">
                <a:solidFill>
                  <a:srgbClr val="FF0000"/>
                </a:solidFill>
              </a:rPr>
              <a:t>U16    9:00 PM (21:00 hours)</a:t>
            </a:r>
            <a:endParaRPr dirty="0">
              <a:solidFill>
                <a:schemeClr val="dk1"/>
              </a:solidFill>
            </a:endParaRPr>
          </a:p>
          <a:p>
            <a:pPr marL="624840" lvl="1" indent="-257175" algn="l" rtl="0">
              <a:spcBef>
                <a:spcPts val="0"/>
              </a:spcBef>
              <a:spcAft>
                <a:spcPts val="0"/>
              </a:spcAft>
              <a:buClr>
                <a:srgbClr val="FF0000"/>
              </a:buClr>
              <a:buSzPct val="90000"/>
              <a:buChar char="▪"/>
            </a:pPr>
            <a:r>
              <a:rPr lang="en-US" sz="2000" dirty="0">
                <a:solidFill>
                  <a:srgbClr val="FF0000"/>
                </a:solidFill>
              </a:rPr>
              <a:t>U18    9:00 PM (21:00 hours)</a:t>
            </a:r>
            <a:endParaRPr dirty="0">
              <a:solidFill>
                <a:schemeClr val="dk1"/>
              </a:solidFill>
            </a:endParaRPr>
          </a:p>
          <a:p>
            <a:pPr marL="332740" marR="5080" lvl="0" indent="-303530" algn="l" rtl="0">
              <a:lnSpc>
                <a:spcPct val="95000"/>
              </a:lnSpc>
              <a:spcBef>
                <a:spcPts val="1100"/>
              </a:spcBef>
              <a:spcAft>
                <a:spcPts val="0"/>
              </a:spcAft>
              <a:buClr>
                <a:schemeClr val="dk1"/>
              </a:buClr>
              <a:buSzPct val="80000"/>
              <a:buChar char="¡"/>
            </a:pPr>
            <a:r>
              <a:rPr lang="en-US" sz="2200" b="1" dirty="0">
                <a:solidFill>
                  <a:schemeClr val="dk1"/>
                </a:solidFill>
                <a:latin typeface="Trebuchet MS" panose="020B0603020202020204"/>
                <a:ea typeface="Trebuchet MS" panose="020B0603020202020204"/>
                <a:cs typeface="Trebuchet MS" panose="020B0603020202020204"/>
                <a:sym typeface="Trebuchet MS" panose="020B0603020202020204"/>
              </a:rPr>
              <a:t>EXCEPTION: </a:t>
            </a:r>
            <a:r>
              <a:rPr lang="en-US" sz="2200" dirty="0">
                <a:solidFill>
                  <a:schemeClr val="dk1"/>
                </a:solidFill>
              </a:rPr>
              <a:t>Friday &amp; Saturday start times may be extended by 30  minutes for all levels except games within the U10 and U11 Divisions  and games at other levels that may require extended ice (e.g. playoff  games requiring a winner).</a:t>
            </a:r>
            <a:endParaRPr sz="1400" dirty="0">
              <a:solidFill>
                <a:schemeClr val="dk1"/>
              </a:solidFill>
            </a:endParaRPr>
          </a:p>
          <a:p>
            <a:pPr marL="0" lvl="0" indent="0" algn="l" rtl="0">
              <a:spcBef>
                <a:spcPts val="0"/>
              </a:spcBef>
              <a:spcAft>
                <a:spcPts val="0"/>
              </a:spcAft>
              <a:buNone/>
            </a:pPr>
            <a:endParaRPr dirty="0"/>
          </a:p>
        </p:txBody>
      </p:sp>
      <p:sp>
        <p:nvSpPr>
          <p:cNvPr id="186" name="Google Shape;186;p32"/>
          <p:cNvSpPr txBox="1"/>
          <p:nvPr/>
        </p:nvSpPr>
        <p:spPr>
          <a:xfrm>
            <a:off x="440575" y="337750"/>
            <a:ext cx="5037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a:solidFill>
                  <a:srgbClr val="FF0000"/>
                </a:solidFill>
              </a:rPr>
              <a:t>Game Timing</a:t>
            </a:r>
            <a:endParaRPr sz="4000" b="1">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p:nvPr/>
        </p:nvSpPr>
        <p:spPr>
          <a:xfrm>
            <a:off x="553212" y="565404"/>
            <a:ext cx="3168395" cy="548639"/>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192" name="Google Shape;192;p33"/>
          <p:cNvSpPr txBox="1"/>
          <p:nvPr/>
        </p:nvSpPr>
        <p:spPr>
          <a:xfrm>
            <a:off x="379027" y="1695348"/>
            <a:ext cx="8340600" cy="4771500"/>
          </a:xfrm>
          <a:prstGeom prst="rect">
            <a:avLst/>
          </a:prstGeom>
          <a:noFill/>
          <a:ln>
            <a:noFill/>
          </a:ln>
        </p:spPr>
        <p:txBody>
          <a:bodyPr spcFirstLastPara="1" wrap="square" lIns="0" tIns="0" rIns="0" bIns="0" anchor="t" anchorCtr="0">
            <a:spAutoFit/>
          </a:bodyPr>
          <a:lstStyle/>
          <a:p>
            <a:pPr marL="289560" marR="46990" lvl="0" indent="-270510" algn="l" rtl="0">
              <a:lnSpc>
                <a:spcPct val="100000"/>
              </a:lnSpc>
              <a:spcBef>
                <a:spcPts val="0"/>
              </a:spcBef>
              <a:spcAft>
                <a:spcPts val="0"/>
              </a:spcAft>
              <a:buClr>
                <a:srgbClr val="000000"/>
              </a:buClr>
              <a:buSzPts val="1150"/>
              <a:buFont typeface="Arial" panose="020B0604020202090204"/>
              <a:buChar char="¡"/>
            </a:pPr>
            <a:r>
              <a:rPr lang="en-US" sz="1500" b="0" i="0" u="none" strike="noStrike" cap="none">
                <a:solidFill>
                  <a:srgbClr val="000000"/>
                </a:solidFill>
                <a:latin typeface="Arial" panose="020B0604020202090204"/>
                <a:ea typeface="Arial" panose="020B0604020202090204"/>
                <a:cs typeface="Arial" panose="020B0604020202090204"/>
                <a:sym typeface="Arial" panose="020B0604020202090204"/>
              </a:rPr>
              <a:t>TIMEKEEPERS: Home team must provide an HEO Minor certified timekeeper for all League and  playoff games and must be clearly identified with contact number on the game sheet.</a:t>
            </a:r>
            <a:endParaRPr sz="1300"/>
          </a:p>
          <a:p>
            <a:pPr marL="289560" marR="41910" lvl="0" indent="-270510" algn="l" rtl="0">
              <a:lnSpc>
                <a:spcPct val="100000"/>
              </a:lnSpc>
              <a:spcBef>
                <a:spcPts val="1200"/>
              </a:spcBef>
              <a:spcAft>
                <a:spcPts val="0"/>
              </a:spcAft>
              <a:buClr>
                <a:srgbClr val="000000"/>
              </a:buClr>
              <a:buSzPts val="1150"/>
              <a:buFont typeface="Arial" panose="020B0604020202090204"/>
              <a:buChar char="¡"/>
            </a:pPr>
            <a:r>
              <a:rPr lang="en-US" sz="1500" b="0" i="0" u="none" strike="noStrike" cap="none">
                <a:solidFill>
                  <a:srgbClr val="000000"/>
                </a:solidFill>
                <a:latin typeface="Arial" panose="020B0604020202090204"/>
                <a:ea typeface="Arial" panose="020B0604020202090204"/>
                <a:cs typeface="Arial" panose="020B0604020202090204"/>
                <a:sym typeface="Arial" panose="020B0604020202090204"/>
              </a:rPr>
              <a:t>TIMEKEEPERS/SCORER: Must ensure all suspensions currently in force are clearly shown on the  game sheet and initialled by the REFEREE PRIOR to the BEGINNING of the game. In addition,  ALL AFFILIATED PLAYERS must be clearly identified on the game sheet as “AP”.</a:t>
            </a:r>
            <a:endParaRPr sz="1300"/>
          </a:p>
          <a:p>
            <a:pPr marL="289560" marR="343535" lvl="0" indent="-270510" algn="l" rtl="0">
              <a:lnSpc>
                <a:spcPct val="100000"/>
              </a:lnSpc>
              <a:spcBef>
                <a:spcPts val="1200"/>
              </a:spcBef>
              <a:spcAft>
                <a:spcPts val="0"/>
              </a:spcAft>
              <a:buClr>
                <a:srgbClr val="000000"/>
              </a:buClr>
              <a:buSzPts val="1150"/>
              <a:buFont typeface="Arial" panose="020B0604020202090204"/>
              <a:buChar char="¡"/>
            </a:pPr>
            <a:r>
              <a:rPr lang="en-US" sz="1500" b="0" i="0" u="none" strike="noStrike" cap="none">
                <a:solidFill>
                  <a:srgbClr val="000000"/>
                </a:solidFill>
                <a:latin typeface="Arial" panose="020B0604020202090204"/>
                <a:ea typeface="Arial" panose="020B0604020202090204"/>
                <a:cs typeface="Arial" panose="020B0604020202090204"/>
                <a:sym typeface="Arial" panose="020B0604020202090204"/>
              </a:rPr>
              <a:t>Timekeeper/scorer must ensure that any stop-time left over at the end of the game is clearly  noted on the game sheet.</a:t>
            </a:r>
            <a:endParaRPr sz="1300"/>
          </a:p>
          <a:p>
            <a:pPr marL="289560" marR="0" lvl="0" indent="-270510" algn="l" rtl="0">
              <a:lnSpc>
                <a:spcPct val="100000"/>
              </a:lnSpc>
              <a:spcBef>
                <a:spcPts val="1200"/>
              </a:spcBef>
              <a:spcAft>
                <a:spcPts val="0"/>
              </a:spcAft>
              <a:buClr>
                <a:srgbClr val="000000"/>
              </a:buClr>
              <a:buSzPts val="1150"/>
              <a:buFont typeface="Arial" panose="020B0604020202090204"/>
              <a:buChar char="¡"/>
            </a:pPr>
            <a:r>
              <a:rPr lang="en-US" sz="1500" b="0" i="0" u="none" strike="noStrike" cap="none">
                <a:solidFill>
                  <a:srgbClr val="000000"/>
                </a:solidFill>
                <a:latin typeface="Arial" panose="020B0604020202090204"/>
                <a:ea typeface="Arial" panose="020B0604020202090204"/>
                <a:cs typeface="Arial" panose="020B0604020202090204"/>
                <a:sym typeface="Arial" panose="020B0604020202090204"/>
              </a:rPr>
              <a:t>Timekeeper/scorer records goals and assists as instructed by the referee.</a:t>
            </a:r>
            <a:endParaRPr sz="1300"/>
          </a:p>
          <a:p>
            <a:pPr marL="289560" marR="44450" lvl="0" indent="-270510" algn="l" rtl="0">
              <a:lnSpc>
                <a:spcPct val="100000"/>
              </a:lnSpc>
              <a:spcBef>
                <a:spcPts val="1200"/>
              </a:spcBef>
              <a:spcAft>
                <a:spcPts val="0"/>
              </a:spcAft>
              <a:buClr>
                <a:srgbClr val="000000"/>
              </a:buClr>
              <a:buSzPts val="1150"/>
              <a:buFont typeface="Arial" panose="020B0604020202090204"/>
              <a:buChar char="¡"/>
            </a:pPr>
            <a:r>
              <a:rPr lang="en-US" sz="1500" b="0" i="0" u="none" strike="noStrike" cap="none">
                <a:solidFill>
                  <a:srgbClr val="000000"/>
                </a:solidFill>
                <a:latin typeface="Arial" panose="020B0604020202090204"/>
                <a:ea typeface="Arial" panose="020B0604020202090204"/>
                <a:cs typeface="Arial" panose="020B0604020202090204"/>
                <a:sym typeface="Arial" panose="020B0604020202090204"/>
              </a:rPr>
              <a:t>Timekeeper/scorer records all penalties assessed by the referee in the correct manner, using the  abbreviations shown on the back of the game sheets.</a:t>
            </a:r>
            <a:endParaRPr sz="1300"/>
          </a:p>
          <a:p>
            <a:pPr marL="289560" marR="5080" lvl="0" indent="-270510" algn="l" rtl="0">
              <a:lnSpc>
                <a:spcPct val="100000"/>
              </a:lnSpc>
              <a:spcBef>
                <a:spcPts val="1200"/>
              </a:spcBef>
              <a:spcAft>
                <a:spcPts val="0"/>
              </a:spcAft>
              <a:buClr>
                <a:srgbClr val="000000"/>
              </a:buClr>
              <a:buSzPts val="1150"/>
              <a:buFont typeface="Arial" panose="020B0604020202090204"/>
              <a:buChar char="¡"/>
            </a:pPr>
            <a:r>
              <a:rPr lang="en-US" sz="1500" b="0" i="0" u="none" strike="noStrike" cap="none">
                <a:solidFill>
                  <a:srgbClr val="000000"/>
                </a:solidFill>
                <a:latin typeface="Arial" panose="020B0604020202090204"/>
                <a:ea typeface="Arial" panose="020B0604020202090204"/>
                <a:cs typeface="Arial" panose="020B0604020202090204"/>
                <a:sym typeface="Arial" panose="020B0604020202090204"/>
              </a:rPr>
              <a:t>Timekeeper/scorer will ensure that the buzzer to end the game is sounded as soon as the correct  stop time for the third period has expired or </a:t>
            </a:r>
            <a:r>
              <a:rPr lang="en-US" sz="1500" b="1" i="1" u="sng" strike="noStrike" cap="none">
                <a:solidFill>
                  <a:srgbClr val="000000"/>
                </a:solidFill>
                <a:latin typeface="Trebuchet MS" panose="020B0603020202020204"/>
                <a:ea typeface="Trebuchet MS" panose="020B0603020202020204"/>
                <a:cs typeface="Trebuchet MS" panose="020B0603020202020204"/>
                <a:sym typeface="Trebuchet MS" panose="020B0603020202020204"/>
              </a:rPr>
              <a:t>immediately</a:t>
            </a:r>
            <a:r>
              <a:rPr lang="en-US" sz="1500" b="1" i="1"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rPr>
              <a:t> </a:t>
            </a:r>
            <a:r>
              <a:rPr lang="en-US" sz="1500" b="0" i="0" u="none" strike="noStrike" cap="none">
                <a:solidFill>
                  <a:srgbClr val="000000"/>
                </a:solidFill>
                <a:latin typeface="Arial" panose="020B0604020202090204"/>
                <a:ea typeface="Arial" panose="020B0604020202090204"/>
                <a:cs typeface="Arial" panose="020B0604020202090204"/>
                <a:sym typeface="Arial" panose="020B0604020202090204"/>
              </a:rPr>
              <a:t>after the running time limit for the  game has elapsed, whichever comes first.</a:t>
            </a:r>
            <a:endParaRPr sz="1300"/>
          </a:p>
          <a:p>
            <a:pPr marL="289560" marR="0" lvl="0" indent="-270510" algn="l" rtl="0">
              <a:lnSpc>
                <a:spcPct val="100000"/>
              </a:lnSpc>
              <a:spcBef>
                <a:spcPts val="1200"/>
              </a:spcBef>
              <a:spcAft>
                <a:spcPts val="0"/>
              </a:spcAft>
              <a:buClr>
                <a:srgbClr val="000000"/>
              </a:buClr>
              <a:buSzPts val="1150"/>
              <a:buFont typeface="Arial" panose="020B0604020202090204"/>
              <a:buChar char="¡"/>
            </a:pPr>
            <a:r>
              <a:rPr lang="en-US" sz="1500" b="0" i="0" u="none" strike="noStrike" cap="none">
                <a:solidFill>
                  <a:srgbClr val="000000"/>
                </a:solidFill>
                <a:latin typeface="Arial" panose="020B0604020202090204"/>
                <a:ea typeface="Arial" panose="020B0604020202090204"/>
                <a:cs typeface="Arial" panose="020B0604020202090204"/>
                <a:sym typeface="Arial" panose="020B0604020202090204"/>
              </a:rPr>
              <a:t>Timekeeper/scorer records the end time of the game on the game sheet.</a:t>
            </a:r>
            <a:endParaRPr sz="1300"/>
          </a:p>
          <a:p>
            <a:pPr marL="289560" marR="226060" lvl="0" indent="-270510" algn="l" rtl="0">
              <a:lnSpc>
                <a:spcPct val="100000"/>
              </a:lnSpc>
              <a:spcBef>
                <a:spcPts val="1200"/>
              </a:spcBef>
              <a:spcAft>
                <a:spcPts val="0"/>
              </a:spcAft>
              <a:buClr>
                <a:srgbClr val="000000"/>
              </a:buClr>
              <a:buSzPts val="1150"/>
              <a:buFont typeface="Arial" panose="020B0604020202090204"/>
              <a:buChar char="¡"/>
            </a:pPr>
            <a:r>
              <a:rPr lang="en-US" sz="1500" b="0" i="0" u="none" strike="noStrike" cap="none">
                <a:solidFill>
                  <a:srgbClr val="000000"/>
                </a:solidFill>
                <a:latin typeface="Arial" panose="020B0604020202090204"/>
                <a:ea typeface="Arial" panose="020B0604020202090204"/>
                <a:cs typeface="Arial" panose="020B0604020202090204"/>
                <a:sym typeface="Arial" panose="020B0604020202090204"/>
              </a:rPr>
              <a:t>Timekeeper/scorer ensures that the game sheet is signed by the referee and linesmen prior to  distribution of game sheets.</a:t>
            </a: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p:nvPr/>
        </p:nvSpPr>
        <p:spPr>
          <a:xfrm>
            <a:off x="573022" y="565404"/>
            <a:ext cx="4215386" cy="542545"/>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198" name="Google Shape;198;p34"/>
          <p:cNvSpPr txBox="1"/>
          <p:nvPr/>
        </p:nvSpPr>
        <p:spPr>
          <a:xfrm>
            <a:off x="379027" y="1695348"/>
            <a:ext cx="8420100" cy="4308475"/>
          </a:xfrm>
          <a:prstGeom prst="rect">
            <a:avLst/>
          </a:prstGeom>
          <a:noFill/>
          <a:ln>
            <a:noFill/>
          </a:ln>
        </p:spPr>
        <p:txBody>
          <a:bodyPr spcFirstLastPara="1" wrap="square" lIns="0" tIns="0" rIns="0" bIns="0" anchor="t" anchorCtr="0">
            <a:spAutoFit/>
          </a:bodyPr>
          <a:lstStyle/>
          <a:p>
            <a:pPr marL="193675" marR="266065" lvl="0" indent="-180975" algn="l" rtl="0">
              <a:lnSpc>
                <a:spcPct val="100000"/>
              </a:lnSpc>
              <a:spcBef>
                <a:spcPts val="0"/>
              </a:spcBef>
              <a:spcAft>
                <a:spcPts val="0"/>
              </a:spcAft>
              <a:buClr>
                <a:srgbClr val="000000"/>
              </a:buClr>
              <a:buSzPts val="1250"/>
              <a:buFont typeface="Arial" panose="020B0604020202090204"/>
              <a:buChar char="¡"/>
            </a:pPr>
            <a:r>
              <a:rPr lang="en-US" sz="1600" b="0" i="0" u="none" strike="noStrike" cap="none" dirty="0">
                <a:solidFill>
                  <a:srgbClr val="000000"/>
                </a:solidFill>
                <a:latin typeface="Arial" panose="020B0604020202090204"/>
                <a:ea typeface="Arial" panose="020B0604020202090204"/>
                <a:cs typeface="Arial" panose="020B0604020202090204"/>
                <a:sym typeface="Arial" panose="020B0604020202090204"/>
              </a:rPr>
              <a:t>TIMEKEEPER RULES: Timekeepers must enter the start and end time on the game sheet. The  start time is the same as the scheduled game time unless a delay has occurred. The timekeeper  must also record any unused stop time if a period or game is terminated by running time.</a:t>
            </a:r>
            <a:endParaRPr dirty="0"/>
          </a:p>
          <a:p>
            <a:pPr marL="193675" marR="378460" lvl="0" indent="-180975" algn="just" rtl="0">
              <a:lnSpc>
                <a:spcPct val="100000"/>
              </a:lnSpc>
              <a:spcBef>
                <a:spcPts val="1200"/>
              </a:spcBef>
              <a:spcAft>
                <a:spcPts val="0"/>
              </a:spcAft>
              <a:buClr>
                <a:srgbClr val="000000"/>
              </a:buClr>
              <a:buSzPts val="1250"/>
              <a:buFont typeface="Arial" panose="020B0604020202090204"/>
              <a:buChar char="¡"/>
            </a:pPr>
            <a:r>
              <a:rPr lang="en-US" sz="1600" b="0" i="0" u="none" strike="noStrike" cap="none" dirty="0">
                <a:solidFill>
                  <a:srgbClr val="000000"/>
                </a:solidFill>
                <a:latin typeface="Arial" panose="020B0604020202090204"/>
                <a:ea typeface="Arial" panose="020B0604020202090204"/>
                <a:cs typeface="Arial" panose="020B0604020202090204"/>
                <a:sym typeface="Arial" panose="020B0604020202090204"/>
              </a:rPr>
              <a:t>The run-time clock is started at the scheduled game time; this clock is started at the warm-up.  The timekeeper </a:t>
            </a:r>
            <a:r>
              <a:rPr lang="en-US" sz="1600" b="1" i="0" u="none" strike="noStrike" cap="none" dirty="0">
                <a:solidFill>
                  <a:srgbClr val="000000"/>
                </a:solidFill>
                <a:latin typeface="Arial Bold" panose="020B0604020202090204" charset="0"/>
                <a:ea typeface="Arial" panose="020B0604020202090204"/>
                <a:cs typeface="Arial Bold" panose="020B0604020202090204" charset="0"/>
                <a:sym typeface="Arial" panose="020B0604020202090204"/>
              </a:rPr>
              <a:t>MUST</a:t>
            </a:r>
            <a:r>
              <a:rPr lang="en-US" sz="1600" b="0" i="0" u="none" strike="noStrike" cap="none" dirty="0">
                <a:solidFill>
                  <a:srgbClr val="000000"/>
                </a:solidFill>
                <a:latin typeface="Arial" panose="020B0604020202090204"/>
                <a:ea typeface="Arial" panose="020B0604020202090204"/>
                <a:cs typeface="Arial" panose="020B0604020202090204"/>
                <a:sym typeface="Arial" panose="020B0604020202090204"/>
              </a:rPr>
              <a:t> sound the buzzer at</a:t>
            </a:r>
            <a:r>
              <a:rPr lang="en-US" sz="1600" b="0" i="0" u="none" strike="noStrike" cap="none" dirty="0">
                <a:solidFill>
                  <a:srgbClr val="FF0000"/>
                </a:solidFill>
                <a:latin typeface="Arial" panose="020B0604020202090204"/>
                <a:ea typeface="Arial" panose="020B0604020202090204"/>
                <a:cs typeface="Arial" panose="020B0604020202090204"/>
                <a:sym typeface="Arial" panose="020B0604020202090204"/>
              </a:rPr>
              <a:t> </a:t>
            </a:r>
            <a:r>
              <a:rPr lang="en-US" sz="1600" b="1" i="1" u="sng"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least 30 seconds</a:t>
            </a:r>
            <a:r>
              <a:rPr lang="en-US" sz="1600" b="1" i="1"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 </a:t>
            </a:r>
            <a:r>
              <a:rPr lang="en-US" sz="1600" b="0" i="0" u="none" strike="noStrike" cap="none" dirty="0">
                <a:solidFill>
                  <a:srgbClr val="000000"/>
                </a:solidFill>
                <a:latin typeface="Arial" panose="020B0604020202090204"/>
                <a:ea typeface="Arial" panose="020B0604020202090204"/>
                <a:cs typeface="Arial" panose="020B0604020202090204"/>
                <a:sym typeface="Arial" panose="020B0604020202090204"/>
              </a:rPr>
              <a:t>prior to the end of the warm-up to  prepare teams for game start.</a:t>
            </a:r>
            <a:endParaRPr dirty="0"/>
          </a:p>
          <a:p>
            <a:pPr marL="193675" marR="44450" lvl="0" indent="-180975" algn="l" rtl="0">
              <a:lnSpc>
                <a:spcPct val="100000"/>
              </a:lnSpc>
              <a:spcBef>
                <a:spcPts val="1200"/>
              </a:spcBef>
              <a:spcAft>
                <a:spcPts val="0"/>
              </a:spcAft>
              <a:buClr>
                <a:srgbClr val="000000"/>
              </a:buClr>
              <a:buSzPts val="1250"/>
              <a:buFont typeface="Arial" panose="020B0604020202090204"/>
              <a:buChar char="¡"/>
            </a:pPr>
            <a:r>
              <a:rPr lang="en-US" sz="1600" b="0" i="0" u="none" strike="noStrike" cap="none" dirty="0">
                <a:solidFill>
                  <a:srgbClr val="000000"/>
                </a:solidFill>
                <a:latin typeface="Arial" panose="020B0604020202090204"/>
                <a:ea typeface="Arial" panose="020B0604020202090204"/>
                <a:cs typeface="Arial" panose="020B0604020202090204"/>
                <a:sym typeface="Arial" panose="020B0604020202090204"/>
              </a:rPr>
              <a:t>After warm-up, the timekeeper/scorer enters the applicable stop time on the clock and re-starts  the GAME clock for the first period as soon as the referee drops the puck and then times the game  strictly in accordance with the official time chart. Running time remains in effect from the start of  the warm-up.</a:t>
            </a:r>
            <a:endParaRPr dirty="0"/>
          </a:p>
          <a:p>
            <a:pPr marL="193675" marR="142875" lvl="0" indent="-180975" algn="l" rtl="0">
              <a:lnSpc>
                <a:spcPct val="100000"/>
              </a:lnSpc>
              <a:spcBef>
                <a:spcPts val="1200"/>
              </a:spcBef>
              <a:spcAft>
                <a:spcPts val="0"/>
              </a:spcAft>
              <a:buClr>
                <a:srgbClr val="000000"/>
              </a:buClr>
              <a:buSzPts val="1250"/>
              <a:buFont typeface="Arial" panose="020B0604020202090204"/>
              <a:buChar char="¡"/>
            </a:pPr>
            <a:r>
              <a:rPr lang="en-US" sz="16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TIMING: ARENA CLOCKS are considered the official timepiece for determining the scheduled  start and end of all OBMHL League and playoff games.</a:t>
            </a:r>
            <a:endParaRPr dirty="0"/>
          </a:p>
          <a:p>
            <a:pPr marL="193675" marR="0" lvl="0" indent="-180975" algn="l" rtl="0">
              <a:lnSpc>
                <a:spcPct val="100000"/>
              </a:lnSpc>
              <a:spcBef>
                <a:spcPts val="1200"/>
              </a:spcBef>
              <a:spcAft>
                <a:spcPts val="0"/>
              </a:spcAft>
              <a:buClr>
                <a:srgbClr val="000000"/>
              </a:buClr>
              <a:buSzPts val="1250"/>
              <a:buFont typeface="Arial" panose="020B0604020202090204"/>
              <a:buChar char="¡"/>
            </a:pPr>
            <a:r>
              <a:rPr lang="en-US" sz="1600" b="0" i="0" u="none" strike="noStrike" cap="none" dirty="0">
                <a:solidFill>
                  <a:srgbClr val="000000"/>
                </a:solidFill>
                <a:latin typeface="Arial" panose="020B0604020202090204"/>
                <a:ea typeface="Arial" panose="020B0604020202090204"/>
                <a:cs typeface="Arial" panose="020B0604020202090204"/>
                <a:sym typeface="Arial" panose="020B0604020202090204"/>
              </a:rPr>
              <a:t>WARM-UP: </a:t>
            </a:r>
            <a:r>
              <a:rPr lang="en-US" sz="16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A three 3 minute warm-up </a:t>
            </a:r>
            <a:r>
              <a:rPr lang="en-US" sz="1600" b="0" i="0" u="none" strike="noStrike" cap="none" dirty="0">
                <a:solidFill>
                  <a:srgbClr val="000000"/>
                </a:solidFill>
                <a:latin typeface="Arial" panose="020B0604020202090204"/>
                <a:ea typeface="Arial" panose="020B0604020202090204"/>
                <a:cs typeface="Arial" panose="020B0604020202090204"/>
                <a:sym typeface="Arial" panose="020B0604020202090204"/>
              </a:rPr>
              <a:t>will commence at the scheduled START TIME of the game.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202" y="1961002"/>
            <a:ext cx="8758410" cy="4247317"/>
          </a:xfrm>
          <a:prstGeom prst="rect">
            <a:avLst/>
          </a:prstGeom>
          <a:noFill/>
        </p:spPr>
        <p:txBody>
          <a:bodyPr wrap="square" rtlCol="0">
            <a:spAutoFit/>
          </a:bodyPr>
          <a:lstStyle/>
          <a:p>
            <a:pPr marL="12700" marR="0" lvl="0" algn="l" rtl="0">
              <a:lnSpc>
                <a:spcPct val="100000"/>
              </a:lnSpc>
              <a:spcBef>
                <a:spcPts val="1200"/>
              </a:spcBef>
              <a:spcAft>
                <a:spcPts val="0"/>
              </a:spcAft>
              <a:buClr>
                <a:srgbClr val="FF0000"/>
              </a:buClr>
              <a:buSzPts val="1250"/>
            </a:pPr>
            <a:r>
              <a:rPr lang="en-US" sz="48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			TIME OUTS </a:t>
            </a:r>
            <a:endParaRPr lang="en-US" sz="48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12700" marR="0" lvl="0" algn="l" rtl="0">
              <a:lnSpc>
                <a:spcPct val="100000"/>
              </a:lnSpc>
              <a:spcBef>
                <a:spcPts val="1200"/>
              </a:spcBef>
              <a:spcAft>
                <a:spcPts val="0"/>
              </a:spcAft>
              <a:buClr>
                <a:srgbClr val="FF0000"/>
              </a:buClr>
              <a:buSzPts val="1250"/>
            </a:pPr>
            <a:r>
              <a:rPr lang="en-US" sz="48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	    are NOT PERMITTED </a:t>
            </a:r>
            <a:endParaRPr lang="en-US" sz="48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12700" marR="0" lvl="0" algn="l" rtl="0">
              <a:lnSpc>
                <a:spcPct val="100000"/>
              </a:lnSpc>
              <a:spcBef>
                <a:spcPts val="1200"/>
              </a:spcBef>
              <a:spcAft>
                <a:spcPts val="0"/>
              </a:spcAft>
              <a:buClr>
                <a:srgbClr val="FF0000"/>
              </a:buClr>
              <a:buSzPts val="1250"/>
            </a:pPr>
            <a:r>
              <a:rPr lang="en-US" sz="48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   in </a:t>
            </a:r>
            <a:r>
              <a:rPr lang="en-US" sz="4800" b="1" dirty="0">
                <a:solidFill>
                  <a:srgbClr val="FF0000"/>
                </a:solidFill>
                <a:latin typeface="Trebuchet MS" panose="020B0603020202020204"/>
                <a:ea typeface="Trebuchet MS" panose="020B0603020202020204"/>
                <a:cs typeface="Trebuchet MS" panose="020B0603020202020204"/>
                <a:sym typeface="Trebuchet MS" panose="020B0603020202020204"/>
              </a:rPr>
              <a:t>ANY</a:t>
            </a:r>
            <a:r>
              <a:rPr lang="en-US" sz="48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 “B” League regular          	season or play-off game!</a:t>
            </a:r>
            <a:endParaRPr lang="en-US" sz="48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12700" marR="0" lvl="0" algn="l" rtl="0">
              <a:lnSpc>
                <a:spcPct val="100000"/>
              </a:lnSpc>
              <a:spcBef>
                <a:spcPts val="1200"/>
              </a:spcBef>
              <a:spcAft>
                <a:spcPts val="0"/>
              </a:spcAft>
              <a:buClr>
                <a:srgbClr val="FF0000"/>
              </a:buClr>
              <a:buSzPts val="1250"/>
            </a:pPr>
            <a:r>
              <a:rPr lang="en-US" sz="4800" b="1" dirty="0">
                <a:solidFill>
                  <a:srgbClr val="FF0000"/>
                </a:solidFill>
                <a:latin typeface="Trebuchet MS" panose="020B0603020202020204"/>
                <a:sym typeface="Trebuchet MS" panose="020B0603020202020204"/>
              </a:rPr>
              <a:t>			   PERIOD!</a:t>
            </a:r>
            <a:endParaRPr lang="en-US" sz="4800" dirty="0"/>
          </a:p>
        </p:txBody>
      </p:sp>
      <p:sp>
        <p:nvSpPr>
          <p:cNvPr id="3" name="TextBox 2"/>
          <p:cNvSpPr txBox="1"/>
          <p:nvPr/>
        </p:nvSpPr>
        <p:spPr>
          <a:xfrm>
            <a:off x="683046" y="385590"/>
            <a:ext cx="4076241" cy="707886"/>
          </a:xfrm>
          <a:prstGeom prst="rect">
            <a:avLst/>
          </a:prstGeom>
          <a:noFill/>
        </p:spPr>
        <p:txBody>
          <a:bodyPr wrap="square" rtlCol="0">
            <a:spAutoFit/>
          </a:bodyPr>
          <a:lstStyle/>
          <a:p>
            <a:r>
              <a:rPr lang="en-US" sz="40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TIME OUTS</a:t>
            </a:r>
            <a:endParaRPr lang="en-U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p:nvPr/>
        </p:nvSpPr>
        <p:spPr>
          <a:xfrm>
            <a:off x="589787" y="565404"/>
            <a:ext cx="3334512" cy="548639"/>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04" name="Google Shape;204;p35"/>
          <p:cNvSpPr txBox="1"/>
          <p:nvPr/>
        </p:nvSpPr>
        <p:spPr>
          <a:xfrm>
            <a:off x="618235" y="1676235"/>
            <a:ext cx="7609207" cy="3446780"/>
          </a:xfrm>
          <a:prstGeom prst="rect">
            <a:avLst/>
          </a:prstGeom>
          <a:noFill/>
          <a:ln>
            <a:noFill/>
          </a:ln>
        </p:spPr>
        <p:txBody>
          <a:bodyPr spcFirstLastPara="1" wrap="square" lIns="0" tIns="0" rIns="0" bIns="0" anchor="t" anchorCtr="0">
            <a:spAutoFit/>
          </a:bodyPr>
          <a:lstStyle/>
          <a:p>
            <a:pPr marL="0" marR="0" lvl="0" indent="12700" algn="l" rtl="0">
              <a:lnSpc>
                <a:spcPct val="100000"/>
              </a:lnSpc>
              <a:spcBef>
                <a:spcPts val="0"/>
              </a:spcBef>
              <a:spcAft>
                <a:spcPts val="0"/>
              </a:spcAft>
              <a:buClr>
                <a:srgbClr val="D34817"/>
              </a:buClr>
              <a:buSzPts val="2500"/>
              <a:buFont typeface="Arial" panose="020B0604020202090204"/>
              <a:buNone/>
            </a:pPr>
            <a:r>
              <a:rPr lang="en-US" sz="2500" b="0" i="0" u="none" strike="noStrike" cap="none" dirty="0">
                <a:solidFill>
                  <a:srgbClr val="D34817"/>
                </a:solidFill>
                <a:latin typeface="Arial" panose="020B0604020202090204"/>
                <a:ea typeface="Arial" panose="020B0604020202090204"/>
                <a:cs typeface="Arial" panose="020B0604020202090204"/>
                <a:sym typeface="Arial" panose="020B0604020202090204"/>
              </a:rPr>
              <a:t>¡</a:t>
            </a:r>
            <a:r>
              <a:rPr lang="en-US" sz="2500" b="0" i="0" u="none" strike="noStrike" cap="none" dirty="0">
                <a:solidFill>
                  <a:srgbClr val="000000"/>
                </a:solidFill>
                <a:latin typeface="Arial" panose="020B0604020202090204"/>
                <a:ea typeface="Arial" panose="020B0604020202090204"/>
                <a:cs typeface="Arial" panose="020B0604020202090204"/>
                <a:sym typeface="Arial" panose="020B0604020202090204"/>
              </a:rPr>
              <a:t> </a:t>
            </a:r>
            <a:r>
              <a:rPr lang="en-US" sz="3200" b="0" i="0" u="sng" strike="noStrike" cap="none" dirty="0">
                <a:solidFill>
                  <a:srgbClr val="000000"/>
                </a:solidFill>
                <a:latin typeface="Arial" panose="020B0604020202090204"/>
                <a:ea typeface="Arial" panose="020B0604020202090204"/>
                <a:cs typeface="Arial" panose="020B0604020202090204"/>
                <a:sym typeface="Arial" panose="020B0604020202090204"/>
              </a:rPr>
              <a:t>RUNNING TIME - OBMHL</a:t>
            </a:r>
            <a:r>
              <a:rPr lang="en-US" sz="3200" b="0" i="0" u="none" strike="noStrike" cap="none" dirty="0">
                <a:solidFill>
                  <a:srgbClr val="000000"/>
                </a:solidFill>
                <a:latin typeface="Arial" panose="020B0604020202090204"/>
                <a:ea typeface="Arial" panose="020B0604020202090204"/>
                <a:cs typeface="Arial" panose="020B0604020202090204"/>
                <a:sym typeface="Arial" panose="020B0604020202090204"/>
              </a:rPr>
              <a:t>:</a:t>
            </a:r>
            <a:endParaRPr lang="en-US" sz="3200" dirty="0">
              <a:latin typeface="Trebuchet MS" panose="020B0603020202020204"/>
              <a:sym typeface="Trebuchet MS" panose="020B0603020202020204"/>
            </a:endParaRPr>
          </a:p>
          <a:p>
            <a:pPr marL="0" marR="0" lvl="0" indent="12700" algn="l" rtl="0">
              <a:lnSpc>
                <a:spcPct val="100000"/>
              </a:lnSpc>
              <a:spcBef>
                <a:spcPts val="0"/>
              </a:spcBef>
              <a:spcAft>
                <a:spcPts val="0"/>
              </a:spcAft>
              <a:buClr>
                <a:srgbClr val="D34817"/>
              </a:buClr>
              <a:buSzPts val="2500"/>
              <a:buFont typeface="Arial" panose="020B0604020202090204"/>
              <a:buNone/>
            </a:pPr>
            <a:endParaRPr lang="en-US" sz="3200" b="0" i="0" u="none" strike="noStrike" cap="none" dirty="0">
              <a:solidFill>
                <a:srgbClr val="000000"/>
              </a:solidFill>
              <a:latin typeface="Trebuchet MS" panose="020B0603020202020204"/>
              <a:ea typeface="Arial" panose="020B0604020202090204"/>
              <a:cs typeface="Arial" panose="020B0604020202090204"/>
              <a:sym typeface="Trebuchet MS" panose="020B0603020202020204"/>
            </a:endParaRPr>
          </a:p>
          <a:p>
            <a:pPr marL="0" marR="0" lvl="0" indent="12700" algn="l" rtl="0">
              <a:lnSpc>
                <a:spcPct val="100000"/>
              </a:lnSpc>
              <a:spcBef>
                <a:spcPts val="0"/>
              </a:spcBef>
              <a:spcAft>
                <a:spcPts val="0"/>
              </a:spcAft>
              <a:buClr>
                <a:srgbClr val="D34817"/>
              </a:buClr>
              <a:buSzPts val="2500"/>
              <a:buFont typeface="Arial" panose="020B0604020202090204"/>
              <a:buNone/>
            </a:pPr>
            <a:r>
              <a:rPr lang="en-US" sz="3200" b="0" i="0" u="none" strike="noStrike" cap="none" dirty="0">
                <a:solidFill>
                  <a:srgbClr val="000000"/>
                </a:solidFill>
                <a:latin typeface="Arial" panose="020B0604020202090204"/>
                <a:ea typeface="Arial" panose="020B0604020202090204"/>
                <a:cs typeface="Arial" panose="020B0604020202090204"/>
                <a:sym typeface="Arial" panose="020B0604020202090204"/>
              </a:rPr>
              <a:t>In order to maintain uniformity throughout  the League and to be mindful of arena  schedules, it is the responsibility of every  participating Association in the B League to educate and inform their volunteers.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p:nvPr/>
        </p:nvSpPr>
        <p:spPr>
          <a:xfrm>
            <a:off x="203100" y="1659425"/>
            <a:ext cx="8737800" cy="4870200"/>
          </a:xfrm>
          <a:prstGeom prst="rect">
            <a:avLst/>
          </a:prstGeom>
          <a:noFill/>
          <a:ln>
            <a:noFill/>
          </a:ln>
        </p:spPr>
        <p:txBody>
          <a:bodyPr spcFirstLastPara="1" wrap="square" lIns="91425" tIns="91425" rIns="91425" bIns="91425" anchor="t" anchorCtr="0">
            <a:spAutoFit/>
          </a:bodyPr>
          <a:lstStyle/>
          <a:p>
            <a:pPr marL="332740" marR="71120" lvl="0" indent="-313690" algn="l" rtl="0">
              <a:lnSpc>
                <a:spcPct val="96000"/>
              </a:lnSpc>
              <a:spcBef>
                <a:spcPts val="0"/>
              </a:spcBef>
              <a:spcAft>
                <a:spcPts val="0"/>
              </a:spcAft>
              <a:buClr>
                <a:schemeClr val="dk1"/>
              </a:buClr>
              <a:buSzPts val="1900"/>
              <a:buChar char="¡"/>
            </a:pPr>
            <a:r>
              <a:rPr lang="en-US" sz="2400">
                <a:solidFill>
                  <a:schemeClr val="dk1"/>
                </a:solidFill>
              </a:rPr>
              <a:t>All games will consist of two (2) ten minute STOP TIME  periods, and one (1) 12 minute STOP TIME period (third) with 1 minute running time interval between periods.</a:t>
            </a:r>
            <a:endParaRPr sz="1300">
              <a:solidFill>
                <a:schemeClr val="dk1"/>
              </a:solidFill>
            </a:endParaRPr>
          </a:p>
          <a:p>
            <a:pPr marL="332740" marR="13970" lvl="0" indent="-313690" algn="l" rtl="0">
              <a:lnSpc>
                <a:spcPct val="80000"/>
              </a:lnSpc>
              <a:spcBef>
                <a:spcPts val="1200"/>
              </a:spcBef>
              <a:spcAft>
                <a:spcPts val="0"/>
              </a:spcAft>
              <a:buClr>
                <a:schemeClr val="dk1"/>
              </a:buClr>
              <a:buSzPts val="1900"/>
              <a:buChar char="¡"/>
            </a:pPr>
            <a:r>
              <a:rPr lang="en-US" sz="2400">
                <a:solidFill>
                  <a:schemeClr val="dk1"/>
                </a:solidFill>
              </a:rPr>
              <a:t>Running clock shall be set to 50 minutes and started at the  beginning of the time slot. If the clock cannot be started at  the beginning of the time slot then it shall be adjusted to the  remaining time left in the slot and started immediately. </a:t>
            </a:r>
            <a:r>
              <a:rPr lang="en-US" sz="2400" b="1" u="sng">
                <a:solidFill>
                  <a:schemeClr val="dk1"/>
                </a:solidFill>
                <a:latin typeface="Trebuchet MS" panose="020B0603020202020204"/>
                <a:ea typeface="Trebuchet MS" panose="020B0603020202020204"/>
                <a:cs typeface="Trebuchet MS" panose="020B0603020202020204"/>
                <a:sym typeface="Trebuchet MS" panose="020B0603020202020204"/>
              </a:rPr>
              <a:t>Once  started the running clock shall not be stopped.</a:t>
            </a:r>
            <a:endParaRPr sz="1700">
              <a:solidFill>
                <a:schemeClr val="dk1"/>
              </a:solidFill>
              <a:latin typeface="Trebuchet MS" panose="020B0603020202020204"/>
              <a:ea typeface="Trebuchet MS" panose="020B0603020202020204"/>
              <a:cs typeface="Trebuchet MS" panose="020B0603020202020204"/>
              <a:sym typeface="Trebuchet MS" panose="020B0603020202020204"/>
            </a:endParaRPr>
          </a:p>
          <a:p>
            <a:pPr marL="332740" marR="5080" lvl="0" indent="-313690" algn="l" rtl="0">
              <a:lnSpc>
                <a:spcPct val="96000"/>
              </a:lnSpc>
              <a:spcBef>
                <a:spcPts val="1100"/>
              </a:spcBef>
              <a:spcAft>
                <a:spcPts val="0"/>
              </a:spcAft>
              <a:buClr>
                <a:schemeClr val="dk1"/>
              </a:buClr>
              <a:buSzPts val="1900"/>
              <a:buChar char="¡"/>
            </a:pPr>
            <a:r>
              <a:rPr lang="en-US" sz="2400">
                <a:solidFill>
                  <a:schemeClr val="dk1"/>
                </a:solidFill>
              </a:rPr>
              <a:t>Game ends when the first of the following happens: </a:t>
            </a:r>
            <a:r>
              <a:rPr lang="en-US" sz="2400" b="1">
                <a:solidFill>
                  <a:schemeClr val="dk1"/>
                </a:solidFill>
                <a:latin typeface="Trebuchet MS" panose="020B0603020202020204"/>
                <a:ea typeface="Trebuchet MS" panose="020B0603020202020204"/>
                <a:cs typeface="Trebuchet MS" panose="020B0603020202020204"/>
                <a:sym typeface="Trebuchet MS" panose="020B0603020202020204"/>
              </a:rPr>
              <a:t>the third  period ends, the running clock expires, or the arena staff  ends the time period.</a:t>
            </a:r>
            <a:endParaRPr sz="1700">
              <a:solidFill>
                <a:schemeClr val="dk1"/>
              </a:solidFill>
              <a:latin typeface="Trebuchet MS" panose="020B0603020202020204"/>
              <a:ea typeface="Trebuchet MS" panose="020B0603020202020204"/>
              <a:cs typeface="Trebuchet MS" panose="020B0603020202020204"/>
              <a:sym typeface="Trebuchet MS" panose="020B0603020202020204"/>
            </a:endParaRPr>
          </a:p>
          <a:p>
            <a:pPr marL="0" lvl="0" indent="317500" algn="l" rtl="0">
              <a:spcBef>
                <a:spcPts val="600"/>
              </a:spcBef>
              <a:spcAft>
                <a:spcPts val="0"/>
              </a:spcAft>
              <a:buNone/>
            </a:pPr>
            <a:r>
              <a:rPr lang="en-US" sz="2300" i="1">
                <a:solidFill>
                  <a:schemeClr val="dk1"/>
                </a:solidFill>
              </a:rPr>
              <a:t>All rinks should have a visible clock that shows the running time.</a:t>
            </a:r>
            <a:endParaRPr sz="1300">
              <a:solidFill>
                <a:schemeClr val="dk1"/>
              </a:solidFill>
            </a:endParaRPr>
          </a:p>
        </p:txBody>
      </p:sp>
      <p:sp>
        <p:nvSpPr>
          <p:cNvPr id="210" name="Google Shape;210;p36"/>
          <p:cNvSpPr txBox="1"/>
          <p:nvPr/>
        </p:nvSpPr>
        <p:spPr>
          <a:xfrm>
            <a:off x="778300" y="396500"/>
            <a:ext cx="7034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a:solidFill>
                  <a:srgbClr val="DD1034"/>
                </a:solidFill>
              </a:rPr>
              <a:t>U10 To U13 Running Time</a:t>
            </a:r>
            <a:endParaRPr sz="4000" b="1">
              <a:solidFill>
                <a:srgbClr val="DD1034"/>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p:nvPr/>
        </p:nvSpPr>
        <p:spPr>
          <a:xfrm>
            <a:off x="107700" y="1541950"/>
            <a:ext cx="8928600" cy="5051100"/>
          </a:xfrm>
          <a:prstGeom prst="rect">
            <a:avLst/>
          </a:prstGeom>
          <a:noFill/>
          <a:ln>
            <a:noFill/>
          </a:ln>
        </p:spPr>
        <p:txBody>
          <a:bodyPr spcFirstLastPara="1" wrap="square" lIns="91425" tIns="91425" rIns="91425" bIns="91425" anchor="t" anchorCtr="0">
            <a:spAutoFit/>
          </a:bodyPr>
          <a:lstStyle/>
          <a:p>
            <a:pPr marL="332740" marR="71120" lvl="0" indent="-320040" algn="l" rtl="0">
              <a:lnSpc>
                <a:spcPct val="96000"/>
              </a:lnSpc>
              <a:spcBef>
                <a:spcPts val="0"/>
              </a:spcBef>
              <a:spcAft>
                <a:spcPts val="0"/>
              </a:spcAft>
              <a:buClr>
                <a:schemeClr val="dk1"/>
              </a:buClr>
              <a:buSzPts val="2000"/>
              <a:buChar char="¡"/>
            </a:pPr>
            <a:r>
              <a:rPr lang="en-US" sz="2500">
                <a:solidFill>
                  <a:schemeClr val="dk1"/>
                </a:solidFill>
              </a:rPr>
              <a:t>All games will consist of two (2) fifteen minute STOP TIME  periods, and one (1) 18 minute STOP TIME period (third) with  1 minute running time interval between periods.</a:t>
            </a:r>
            <a:endParaRPr>
              <a:solidFill>
                <a:schemeClr val="dk1"/>
              </a:solidFill>
            </a:endParaRPr>
          </a:p>
          <a:p>
            <a:pPr marL="332740" marR="13970" lvl="0" indent="-320040" algn="l" rtl="0">
              <a:lnSpc>
                <a:spcPct val="80000"/>
              </a:lnSpc>
              <a:spcBef>
                <a:spcPts val="1200"/>
              </a:spcBef>
              <a:spcAft>
                <a:spcPts val="0"/>
              </a:spcAft>
              <a:buClr>
                <a:schemeClr val="dk1"/>
              </a:buClr>
              <a:buSzPts val="2000"/>
              <a:buChar char="¡"/>
            </a:pPr>
            <a:r>
              <a:rPr lang="en-US" sz="2500">
                <a:solidFill>
                  <a:schemeClr val="dk1"/>
                </a:solidFill>
              </a:rPr>
              <a:t>Running clock shall be set to 80 minutes and started at the  beginning of the time slot. If the clock cannot be started at  the beginning of the time slot then it shall be adjusted to the  remaining time left in the slot and started immediately. </a:t>
            </a:r>
            <a:r>
              <a:rPr lang="en-US" sz="2500" b="1" u="sng">
                <a:solidFill>
                  <a:schemeClr val="dk1"/>
                </a:solidFill>
                <a:latin typeface="Trebuchet MS" panose="020B0603020202020204"/>
                <a:ea typeface="Trebuchet MS" panose="020B0603020202020204"/>
                <a:cs typeface="Trebuchet MS" panose="020B0603020202020204"/>
                <a:sym typeface="Trebuchet MS" panose="020B0603020202020204"/>
              </a:rPr>
              <a:t>Once  started the running clock shall not be stopped.</a:t>
            </a:r>
            <a:endParaRPr sz="1800">
              <a:solidFill>
                <a:schemeClr val="dk1"/>
              </a:solidFill>
              <a:latin typeface="Trebuchet MS" panose="020B0603020202020204"/>
              <a:ea typeface="Trebuchet MS" panose="020B0603020202020204"/>
              <a:cs typeface="Trebuchet MS" panose="020B0603020202020204"/>
              <a:sym typeface="Trebuchet MS" panose="020B0603020202020204"/>
            </a:endParaRPr>
          </a:p>
          <a:p>
            <a:pPr marL="332740" marR="5080" lvl="0" indent="-320040" algn="l" rtl="0">
              <a:lnSpc>
                <a:spcPct val="96000"/>
              </a:lnSpc>
              <a:spcBef>
                <a:spcPts val="1100"/>
              </a:spcBef>
              <a:spcAft>
                <a:spcPts val="0"/>
              </a:spcAft>
              <a:buClr>
                <a:schemeClr val="dk1"/>
              </a:buClr>
              <a:buSzPts val="2000"/>
              <a:buChar char="¡"/>
            </a:pPr>
            <a:r>
              <a:rPr lang="en-US" sz="2500">
                <a:solidFill>
                  <a:schemeClr val="dk1"/>
                </a:solidFill>
              </a:rPr>
              <a:t>Game ends when the first of the following happens: </a:t>
            </a:r>
            <a:r>
              <a:rPr lang="en-US" sz="2500" b="1">
                <a:solidFill>
                  <a:schemeClr val="dk1"/>
                </a:solidFill>
                <a:latin typeface="Trebuchet MS" panose="020B0603020202020204"/>
                <a:ea typeface="Trebuchet MS" panose="020B0603020202020204"/>
                <a:cs typeface="Trebuchet MS" panose="020B0603020202020204"/>
                <a:sym typeface="Trebuchet MS" panose="020B0603020202020204"/>
              </a:rPr>
              <a:t>the third  period ends, the running clock expires, or the arena staff  ends the time period.</a:t>
            </a:r>
            <a:endParaRPr sz="1800">
              <a:solidFill>
                <a:schemeClr val="dk1"/>
              </a:solidFill>
              <a:latin typeface="Trebuchet MS" panose="020B0603020202020204"/>
              <a:ea typeface="Trebuchet MS" panose="020B0603020202020204"/>
              <a:cs typeface="Trebuchet MS" panose="020B0603020202020204"/>
              <a:sym typeface="Trebuchet MS" panose="020B0603020202020204"/>
            </a:endParaRPr>
          </a:p>
          <a:p>
            <a:pPr marL="0" lvl="0" indent="317500" algn="l" rtl="0">
              <a:spcBef>
                <a:spcPts val="600"/>
              </a:spcBef>
              <a:spcAft>
                <a:spcPts val="0"/>
              </a:spcAft>
              <a:buNone/>
            </a:pPr>
            <a:r>
              <a:rPr lang="en-US" sz="2400" i="1">
                <a:solidFill>
                  <a:schemeClr val="dk1"/>
                </a:solidFill>
              </a:rPr>
              <a:t>All rinks should have a visible clock that shows the running time.</a:t>
            </a:r>
            <a:endParaRPr>
              <a:solidFill>
                <a:schemeClr val="dk1"/>
              </a:solidFill>
            </a:endParaRPr>
          </a:p>
        </p:txBody>
      </p:sp>
      <p:sp>
        <p:nvSpPr>
          <p:cNvPr id="216" name="Google Shape;216;p37"/>
          <p:cNvSpPr txBox="1"/>
          <p:nvPr/>
        </p:nvSpPr>
        <p:spPr>
          <a:xfrm>
            <a:off x="499300" y="425875"/>
            <a:ext cx="73866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a:solidFill>
                  <a:srgbClr val="DD1034"/>
                </a:solidFill>
              </a:rPr>
              <a:t>U14 to U18 Running Time</a:t>
            </a:r>
            <a:endParaRPr sz="4000" b="1">
              <a:solidFill>
                <a:srgbClr val="DD103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p:nvPr/>
        </p:nvSpPr>
        <p:spPr>
          <a:xfrm>
            <a:off x="589786" y="565404"/>
            <a:ext cx="3770378" cy="542545"/>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22" name="Google Shape;222;p38"/>
          <p:cNvSpPr txBox="1"/>
          <p:nvPr/>
        </p:nvSpPr>
        <p:spPr>
          <a:xfrm>
            <a:off x="307018" y="1715541"/>
            <a:ext cx="8444100" cy="4743300"/>
          </a:xfrm>
          <a:prstGeom prst="rect">
            <a:avLst/>
          </a:prstGeom>
          <a:noFill/>
          <a:ln>
            <a:noFill/>
          </a:ln>
        </p:spPr>
        <p:txBody>
          <a:bodyPr spcFirstLastPara="1" wrap="square" lIns="0" tIns="0" rIns="0" bIns="0" anchor="t" anchorCtr="0">
            <a:spAutoFit/>
          </a:bodyPr>
          <a:lstStyle/>
          <a:p>
            <a:pPr marL="193675" marR="252095" lvl="0" indent="-174625" algn="l" rtl="0">
              <a:lnSpc>
                <a:spcPct val="80000"/>
              </a:lnSpc>
              <a:spcBef>
                <a:spcPts val="0"/>
              </a:spcBef>
              <a:spcAft>
                <a:spcPts val="0"/>
              </a:spcAft>
              <a:buClr>
                <a:srgbClr val="000000"/>
              </a:buClr>
              <a:buSzPts val="1350"/>
              <a:buFont typeface="Arial" panose="020B0604020202090204"/>
              <a:buChar char="¡"/>
            </a:pPr>
            <a:r>
              <a:rPr lang="en-US" sz="1700" b="0" i="0" u="none" strike="noStrike" cap="none" dirty="0">
                <a:solidFill>
                  <a:srgbClr val="000000"/>
                </a:solidFill>
                <a:latin typeface="Arial" panose="020B0604020202090204"/>
                <a:ea typeface="Arial" panose="020B0604020202090204"/>
                <a:cs typeface="Arial" panose="020B0604020202090204"/>
                <a:sym typeface="Arial" panose="020B0604020202090204"/>
              </a:rPr>
              <a:t>If, for any valid reason i.e. bad weather, arena staff, injury in previous game, etc. the  start of the game is significantly delayed, the game end time can be extended if an  agreement is reached between coaches, the arena staff and/or a home association  official. Both coaches must indicate their awareness of the delay and/or extension by  </a:t>
            </a:r>
            <a:r>
              <a:rPr lang="en-US" sz="1700" b="0" i="0" u="none" strike="noStrike" cap="none" dirty="0" err="1">
                <a:solidFill>
                  <a:srgbClr val="000000"/>
                </a:solidFill>
                <a:latin typeface="Arial" panose="020B0604020202090204"/>
                <a:ea typeface="Arial" panose="020B0604020202090204"/>
                <a:cs typeface="Arial" panose="020B0604020202090204"/>
                <a:sym typeface="Arial" panose="020B0604020202090204"/>
              </a:rPr>
              <a:t>initialling</a:t>
            </a:r>
            <a:r>
              <a:rPr lang="en-US" sz="1700" b="0" i="0" u="none" strike="noStrike" cap="none" dirty="0">
                <a:solidFill>
                  <a:srgbClr val="000000"/>
                </a:solidFill>
                <a:latin typeface="Arial" panose="020B0604020202090204"/>
                <a:ea typeface="Arial" panose="020B0604020202090204"/>
                <a:cs typeface="Arial" panose="020B0604020202090204"/>
                <a:sym typeface="Arial" panose="020B0604020202090204"/>
              </a:rPr>
              <a:t> the game sheet revised start time and end time prior to the start of play.</a:t>
            </a:r>
            <a:endParaRPr sz="1300" dirty="0"/>
          </a:p>
          <a:p>
            <a:pPr marL="193675" marR="90805" lvl="0" indent="-174625" algn="l" rtl="0">
              <a:lnSpc>
                <a:spcPct val="94000"/>
              </a:lnSpc>
              <a:spcBef>
                <a:spcPts val="1100"/>
              </a:spcBef>
              <a:spcAft>
                <a:spcPts val="0"/>
              </a:spcAft>
              <a:buClr>
                <a:srgbClr val="000000"/>
              </a:buClr>
              <a:buSzPts val="1350"/>
              <a:buFont typeface="Arial" panose="020B0604020202090204"/>
              <a:buChar char="¡"/>
            </a:pPr>
            <a:r>
              <a:rPr lang="en-US" sz="1700" b="0" i="0" u="none" strike="noStrike" cap="none" dirty="0">
                <a:solidFill>
                  <a:srgbClr val="000000"/>
                </a:solidFill>
                <a:latin typeface="Arial" panose="020B0604020202090204"/>
                <a:ea typeface="Arial" panose="020B0604020202090204"/>
                <a:cs typeface="Arial" panose="020B0604020202090204"/>
                <a:sym typeface="Arial" panose="020B0604020202090204"/>
              </a:rPr>
              <a:t>At the discretion of the two head coaches, they can modify the 3 minute warm-up and  the 1 minute running time intervals. The game must be played and the League will rule as to its outcome.</a:t>
            </a:r>
            <a:endParaRPr sz="1300" dirty="0"/>
          </a:p>
          <a:p>
            <a:pPr marL="193675" marR="50165" lvl="0" indent="-174625" algn="l" rtl="0">
              <a:lnSpc>
                <a:spcPct val="80000"/>
              </a:lnSpc>
              <a:spcBef>
                <a:spcPts val="1200"/>
              </a:spcBef>
              <a:spcAft>
                <a:spcPts val="0"/>
              </a:spcAft>
              <a:buClr>
                <a:srgbClr val="000000"/>
              </a:buClr>
              <a:buSzPts val="1350"/>
              <a:buFont typeface="Arial" panose="020B0604020202090204"/>
              <a:buChar char="¡"/>
            </a:pPr>
            <a:r>
              <a:rPr lang="en-US" sz="1700" b="0" i="0" u="none" strike="noStrike" cap="none" dirty="0">
                <a:solidFill>
                  <a:srgbClr val="000000"/>
                </a:solidFill>
                <a:latin typeface="Arial" panose="020B0604020202090204"/>
                <a:ea typeface="Arial" panose="020B0604020202090204"/>
                <a:cs typeface="Arial" panose="020B0604020202090204"/>
                <a:sym typeface="Arial" panose="020B0604020202090204"/>
              </a:rPr>
              <a:t>It is the Timekeepers responsibility to ensure that any changes to the published start  time is duly noted on the game sheet in the event there is a disagreement and a protest  is lodged.</a:t>
            </a:r>
            <a:endParaRPr sz="1300" dirty="0"/>
          </a:p>
          <a:p>
            <a:pPr marL="193675" marR="336550" lvl="0" indent="-174625" algn="l" rtl="0">
              <a:lnSpc>
                <a:spcPct val="80000"/>
              </a:lnSpc>
              <a:spcBef>
                <a:spcPts val="1200"/>
              </a:spcBef>
              <a:spcAft>
                <a:spcPts val="0"/>
              </a:spcAft>
              <a:buClr>
                <a:srgbClr val="000000"/>
              </a:buClr>
              <a:buSzPts val="1350"/>
              <a:buFont typeface="Arial" panose="020B0604020202090204"/>
              <a:buChar char="¡"/>
            </a:pPr>
            <a:r>
              <a:rPr lang="en-US" sz="1700" b="0" i="0" u="none" strike="noStrike" cap="none" dirty="0">
                <a:solidFill>
                  <a:srgbClr val="000000"/>
                </a:solidFill>
                <a:latin typeface="Arial" panose="020B0604020202090204"/>
                <a:ea typeface="Arial" panose="020B0604020202090204"/>
                <a:cs typeface="Arial" panose="020B0604020202090204"/>
                <a:sym typeface="Arial" panose="020B0604020202090204"/>
              </a:rPr>
              <a:t>If a game starts late, and no agreement has been reached to change the official start  and end times, the game must end at its originally scheduled time.</a:t>
            </a:r>
            <a:endParaRPr sz="1300" dirty="0"/>
          </a:p>
          <a:p>
            <a:pPr marL="0" marR="0" lvl="0" indent="0" algn="l" rtl="0">
              <a:lnSpc>
                <a:spcPct val="100000"/>
              </a:lnSpc>
              <a:spcBef>
                <a:spcPts val="0"/>
              </a:spcBef>
              <a:spcAft>
                <a:spcPts val="0"/>
              </a:spcAft>
              <a:buClr>
                <a:srgbClr val="000000"/>
              </a:buClr>
              <a:buSzPts val="1800"/>
              <a:buFont typeface="Arial" panose="020B0604020202090204"/>
              <a:buNone/>
            </a:pPr>
            <a:endParaRPr sz="17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193675" marR="5080" lvl="0" indent="-174625" algn="l" rtl="0">
              <a:lnSpc>
                <a:spcPct val="94000"/>
              </a:lnSpc>
              <a:spcBef>
                <a:spcPts val="0"/>
              </a:spcBef>
              <a:spcAft>
                <a:spcPts val="0"/>
              </a:spcAft>
              <a:buClr>
                <a:srgbClr val="FF0000"/>
              </a:buClr>
              <a:buSzPts val="1350"/>
              <a:buFont typeface="Arial" panose="020B0604020202090204"/>
              <a:buChar char="¡"/>
            </a:pPr>
            <a:r>
              <a:rPr lang="en-US" sz="1700" b="0" i="1" u="none" strike="noStrike" cap="none" dirty="0">
                <a:solidFill>
                  <a:srgbClr val="FF0000"/>
                </a:solidFill>
                <a:latin typeface="Arial" panose="020B0604020202090204"/>
                <a:ea typeface="Arial" panose="020B0604020202090204"/>
                <a:cs typeface="Arial" panose="020B0604020202090204"/>
                <a:sym typeface="Arial" panose="020B0604020202090204"/>
              </a:rPr>
              <a:t>NOTE: Causes for ice to be “unavailable for play” include power failures, unsafe ice, serious  injury, etc. The timekeeper must note the stop times at the occurrence of the interruption  and the time it was cleared. A major altercation resulting in interruption of the game is not  considered as justification for the application of this rule.</a:t>
            </a:r>
            <a:endParaRPr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p:nvPr/>
        </p:nvSpPr>
        <p:spPr>
          <a:xfrm>
            <a:off x="573022" y="565404"/>
            <a:ext cx="3093721" cy="419101"/>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28" name="Google Shape;228;p39"/>
          <p:cNvSpPr txBox="1"/>
          <p:nvPr/>
        </p:nvSpPr>
        <p:spPr>
          <a:xfrm>
            <a:off x="307019" y="1635911"/>
            <a:ext cx="8437200" cy="3560975"/>
          </a:xfrm>
          <a:prstGeom prst="rect">
            <a:avLst/>
          </a:prstGeom>
          <a:noFill/>
          <a:ln>
            <a:noFill/>
          </a:ln>
        </p:spPr>
        <p:txBody>
          <a:bodyPr spcFirstLastPara="1" wrap="square" lIns="0" tIns="0" rIns="0" bIns="0" anchor="t" anchorCtr="0">
            <a:spAutoFit/>
          </a:bodyPr>
          <a:lstStyle/>
          <a:p>
            <a:pPr marL="289560" marR="221615" lvl="0" indent="-270510" algn="l" rtl="0">
              <a:lnSpc>
                <a:spcPct val="80000"/>
              </a:lnSpc>
              <a:spcBef>
                <a:spcPts val="0"/>
              </a:spcBef>
              <a:spcAft>
                <a:spcPts val="0"/>
              </a:spcAft>
              <a:buClr>
                <a:srgbClr val="000000"/>
              </a:buClr>
              <a:buSzPts val="1500"/>
              <a:buFont typeface="Arial" panose="020B0604020202090204"/>
              <a:buChar char="¡"/>
            </a:pPr>
            <a:r>
              <a:rPr lang="en-US" sz="1900" b="0" i="0" u="none" strike="noStrike" cap="none" dirty="0">
                <a:solidFill>
                  <a:srgbClr val="000000"/>
                </a:solidFill>
                <a:latin typeface="Arial" panose="020B0604020202090204"/>
                <a:ea typeface="Arial" panose="020B0604020202090204"/>
                <a:cs typeface="Arial" panose="020B0604020202090204"/>
                <a:sym typeface="Arial" panose="020B0604020202090204"/>
              </a:rPr>
              <a:t>If the arena time clock fails, the referee must consult with the timekeeper to  ensure that a stopwatch or wristwatch with stop capabilities is used to  complete the timing of the game (See Section 7: Timekeeping Rules).</a:t>
            </a:r>
            <a:endParaRPr sz="1300" dirty="0"/>
          </a:p>
          <a:p>
            <a:pPr marL="289560" marR="240665" lvl="0" indent="-270510" algn="l" rtl="0">
              <a:lnSpc>
                <a:spcPct val="80000"/>
              </a:lnSpc>
              <a:spcBef>
                <a:spcPts val="1800"/>
              </a:spcBef>
              <a:spcAft>
                <a:spcPts val="0"/>
              </a:spcAft>
              <a:buClr>
                <a:srgbClr val="000000"/>
              </a:buClr>
              <a:buSzPts val="1500"/>
              <a:buFont typeface="Arial" panose="020B0604020202090204"/>
              <a:buChar char="¡"/>
            </a:pPr>
            <a:r>
              <a:rPr lang="en-US" sz="1900" b="0" i="0" u="none" strike="noStrike" cap="none" dirty="0">
                <a:solidFill>
                  <a:srgbClr val="000000"/>
                </a:solidFill>
                <a:latin typeface="Arial" panose="020B0604020202090204"/>
                <a:ea typeface="Arial" panose="020B0604020202090204"/>
                <a:cs typeface="Arial" panose="020B0604020202090204"/>
                <a:sym typeface="Arial" panose="020B0604020202090204"/>
              </a:rPr>
              <a:t>If stop time cannot be recorded, the game will use running time with an  adjustment to the penalties. Two minute penalties become three minutes in  length; Five minute penalties become seven (7); Ten minute penalties will  remain ten minutes.</a:t>
            </a:r>
            <a:endParaRPr sz="1300" dirty="0"/>
          </a:p>
          <a:p>
            <a:pPr marL="289560" marR="226060" lvl="0" indent="-270510" algn="l" rtl="0">
              <a:lnSpc>
                <a:spcPct val="80000"/>
              </a:lnSpc>
              <a:spcBef>
                <a:spcPts val="1800"/>
              </a:spcBef>
              <a:spcAft>
                <a:spcPts val="0"/>
              </a:spcAft>
              <a:buClr>
                <a:srgbClr val="000000"/>
              </a:buClr>
              <a:buSzPts val="1500"/>
              <a:buFont typeface="Arial" panose="020B0604020202090204"/>
              <a:buChar char="¡"/>
            </a:pPr>
            <a:r>
              <a:rPr lang="en-US" sz="1900" b="0" i="0" u="none" strike="noStrike" cap="none" dirty="0">
                <a:solidFill>
                  <a:srgbClr val="000000"/>
                </a:solidFill>
                <a:latin typeface="Arial" panose="020B0604020202090204"/>
                <a:ea typeface="Arial" panose="020B0604020202090204"/>
                <a:cs typeface="Arial" panose="020B0604020202090204"/>
                <a:sym typeface="Arial" panose="020B0604020202090204"/>
              </a:rPr>
              <a:t>Should the clock fail at any time when there is a penalty, the remaining time  will be multiplied by 1.5 and served at running time under the appropriate  penalty rule (i.e. Player A has 1:14 remaining in penalty when the clock fails;  Upon game restart the penalty time will be set for 1:51 of running time).</a:t>
            </a:r>
            <a:endParaRPr sz="1300" dirty="0"/>
          </a:p>
          <a:p>
            <a:pPr marL="0" marR="0" lvl="0" indent="0" algn="l" rtl="0">
              <a:lnSpc>
                <a:spcPct val="100000"/>
              </a:lnSpc>
              <a:spcBef>
                <a:spcPts val="0"/>
              </a:spcBef>
              <a:spcAft>
                <a:spcPts val="0"/>
              </a:spcAft>
              <a:buClr>
                <a:srgbClr val="000000"/>
              </a:buClr>
              <a:buSzPts val="2000"/>
              <a:buFont typeface="Arial" panose="020B0604020202090204"/>
              <a:buNone/>
            </a:pPr>
            <a:endParaRPr sz="19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p:nvPr/>
        </p:nvSpPr>
        <p:spPr>
          <a:xfrm>
            <a:off x="0" y="0"/>
            <a:ext cx="9144000" cy="685800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88" name="Google Shape;88;p20"/>
          <p:cNvSpPr/>
          <p:nvPr/>
        </p:nvSpPr>
        <p:spPr>
          <a:xfrm>
            <a:off x="0" y="-1"/>
            <a:ext cx="9144000" cy="2602993"/>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89" name="Google Shape;89;p20"/>
          <p:cNvSpPr/>
          <p:nvPr/>
        </p:nvSpPr>
        <p:spPr>
          <a:xfrm>
            <a:off x="0" y="2580132"/>
            <a:ext cx="9144000" cy="112776"/>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cxnSp>
        <p:nvCxnSpPr>
          <p:cNvPr id="90" name="Google Shape;90;p20"/>
          <p:cNvCxnSpPr/>
          <p:nvPr/>
        </p:nvCxnSpPr>
        <p:spPr>
          <a:xfrm>
            <a:off x="0" y="2625850"/>
            <a:ext cx="9144000" cy="1"/>
          </a:xfrm>
          <a:prstGeom prst="straightConnector1">
            <a:avLst/>
          </a:prstGeom>
          <a:noFill/>
          <a:ln w="45700" cap="flat" cmpd="sng">
            <a:solidFill>
              <a:srgbClr val="FFFFFF"/>
            </a:solidFill>
            <a:prstDash val="solid"/>
            <a:round/>
            <a:headEnd type="none" w="sm" len="sm"/>
            <a:tailEnd type="none" w="sm" len="sm"/>
          </a:ln>
        </p:spPr>
      </p:cxnSp>
      <p:sp>
        <p:nvSpPr>
          <p:cNvPr id="91" name="Google Shape;91;p20"/>
          <p:cNvSpPr/>
          <p:nvPr/>
        </p:nvSpPr>
        <p:spPr>
          <a:xfrm>
            <a:off x="883919" y="1171955"/>
            <a:ext cx="2447545" cy="437388"/>
          </a:xfrm>
          <a:prstGeom prst="rect">
            <a:avLst/>
          </a:prstGeom>
          <a:blipFill rotWithShape="1">
            <a:blip r:embed="rId3"/>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93" name="Google Shape;93;p20"/>
          <p:cNvSpPr txBox="1"/>
          <p:nvPr/>
        </p:nvSpPr>
        <p:spPr>
          <a:xfrm>
            <a:off x="618300" y="2719075"/>
            <a:ext cx="7576200" cy="3016250"/>
          </a:xfrm>
          <a:prstGeom prst="rect">
            <a:avLst/>
          </a:prstGeom>
          <a:noFill/>
          <a:ln>
            <a:noFill/>
          </a:ln>
        </p:spPr>
        <p:txBody>
          <a:bodyPr spcFirstLastPara="1" wrap="square" lIns="0" tIns="0" rIns="0" bIns="0" anchor="t" anchorCtr="0">
            <a:spAutoFit/>
          </a:bodyPr>
          <a:lstStyle/>
          <a:p>
            <a:pPr marL="0" marR="1213485" lvl="0" indent="12700" algn="l" rtl="0">
              <a:lnSpc>
                <a:spcPct val="100000"/>
              </a:lnSpc>
              <a:spcBef>
                <a:spcPts val="0"/>
              </a:spcBef>
              <a:spcAft>
                <a:spcPts val="0"/>
              </a:spcAft>
              <a:buClr>
                <a:srgbClr val="FFFFFF"/>
              </a:buClr>
              <a:buSzPts val="2800"/>
              <a:buFont typeface="Trebuchet MS" panose="020B0603020202020204"/>
              <a:buNone/>
            </a:pPr>
            <a:r>
              <a:rPr lang="en-US"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President – Paul MacInnis  </a:t>
            </a:r>
            <a:endParaRPr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endParaRPr>
          </a:p>
          <a:p>
            <a:pPr marL="0" marR="1213485" lvl="0" indent="12700" algn="l" rtl="0">
              <a:lnSpc>
                <a:spcPct val="100000"/>
              </a:lnSpc>
              <a:spcBef>
                <a:spcPts val="0"/>
              </a:spcBef>
              <a:spcAft>
                <a:spcPts val="0"/>
              </a:spcAft>
              <a:buClr>
                <a:srgbClr val="FFFFFF"/>
              </a:buClr>
              <a:buSzPts val="2800"/>
              <a:buFont typeface="Trebuchet MS" panose="020B0603020202020204"/>
              <a:buNone/>
            </a:pPr>
            <a:r>
              <a:rPr lang="en-US"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Vice President – </a:t>
            </a:r>
            <a:r>
              <a:rPr lang="en-US" sz="2800" b="1">
                <a:solidFill>
                  <a:srgbClr val="FFFFFF"/>
                </a:solidFill>
                <a:latin typeface="Trebuchet MS" panose="020B0603020202020204"/>
                <a:ea typeface="Trebuchet MS" panose="020B0603020202020204"/>
                <a:cs typeface="Trebuchet MS" panose="020B0603020202020204"/>
                <a:sym typeface="Trebuchet MS" panose="020B0603020202020204"/>
              </a:rPr>
              <a:t>John Sunstrum</a:t>
            </a:r>
            <a:r>
              <a:rPr lang="en-US"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 </a:t>
            </a:r>
            <a:endParaRPr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endParaRPr>
          </a:p>
          <a:p>
            <a:pPr marL="0" marR="1213485" lvl="0" indent="12700" algn="l" rtl="0">
              <a:lnSpc>
                <a:spcPct val="100000"/>
              </a:lnSpc>
              <a:spcBef>
                <a:spcPts val="0"/>
              </a:spcBef>
              <a:spcAft>
                <a:spcPts val="0"/>
              </a:spcAft>
              <a:buClr>
                <a:srgbClr val="FFFFFF"/>
              </a:buClr>
              <a:buSzPts val="2800"/>
              <a:buFont typeface="Trebuchet MS" panose="020B0603020202020204"/>
              <a:buNone/>
            </a:pPr>
            <a:r>
              <a:rPr lang="en-US" sz="2800" b="1">
                <a:solidFill>
                  <a:schemeClr val="lt1"/>
                </a:solidFill>
                <a:latin typeface="Trebuchet MS" panose="020B0603020202020204"/>
                <a:ea typeface="Trebuchet MS" panose="020B0603020202020204"/>
                <a:cs typeface="Trebuchet MS" panose="020B0603020202020204"/>
                <a:sym typeface="Trebuchet MS" panose="020B0603020202020204"/>
              </a:rPr>
              <a:t>VP Discipline &amp; Appeals – Mike Skeggs </a:t>
            </a:r>
            <a:r>
              <a:rPr lang="en-US"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 </a:t>
            </a:r>
            <a:endParaRPr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endParaRPr>
          </a:p>
          <a:p>
            <a:pPr marL="0" marR="1213485" lvl="0" indent="12700" algn="l" rtl="0">
              <a:lnSpc>
                <a:spcPct val="100000"/>
              </a:lnSpc>
              <a:spcBef>
                <a:spcPts val="0"/>
              </a:spcBef>
              <a:spcAft>
                <a:spcPts val="0"/>
              </a:spcAft>
              <a:buClr>
                <a:srgbClr val="FFFFFF"/>
              </a:buClr>
              <a:buSzPts val="2800"/>
              <a:buFont typeface="Trebuchet MS" panose="020B0603020202020204"/>
              <a:buNone/>
            </a:pPr>
            <a:r>
              <a:rPr lang="en-US"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Secretary – Sue Lecour  </a:t>
            </a:r>
            <a:endParaRPr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endParaRPr>
          </a:p>
          <a:p>
            <a:pPr marL="0" marR="1213485" lvl="0" indent="12700" algn="l" rtl="0">
              <a:lnSpc>
                <a:spcPct val="100000"/>
              </a:lnSpc>
              <a:spcBef>
                <a:spcPts val="0"/>
              </a:spcBef>
              <a:spcAft>
                <a:spcPts val="0"/>
              </a:spcAft>
              <a:buClr>
                <a:srgbClr val="FFFFFF"/>
              </a:buClr>
              <a:buSzPts val="2800"/>
              <a:buFont typeface="Trebuchet MS" panose="020B0603020202020204"/>
              <a:buNone/>
            </a:pPr>
            <a:r>
              <a:rPr lang="en-US"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Treasurer– Louise Groulx   </a:t>
            </a:r>
            <a:endParaRPr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endParaRPr>
          </a:p>
          <a:p>
            <a:pPr marL="0" marR="1213485" lvl="0" indent="12700" algn="l" rtl="0">
              <a:lnSpc>
                <a:spcPct val="100000"/>
              </a:lnSpc>
              <a:spcBef>
                <a:spcPts val="0"/>
              </a:spcBef>
              <a:spcAft>
                <a:spcPts val="0"/>
              </a:spcAft>
              <a:buClr>
                <a:srgbClr val="FFFFFF"/>
              </a:buClr>
              <a:buSzPts val="2800"/>
              <a:buFont typeface="Trebuchet MS" panose="020B0603020202020204"/>
              <a:buNone/>
            </a:pPr>
            <a:r>
              <a:rPr lang="en-US"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Webmaster – Riccardo Panarella </a:t>
            </a:r>
            <a:endParaRPr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endParaRPr>
          </a:p>
          <a:p>
            <a:pPr marL="0" marR="5080" lvl="0" indent="12700" algn="l" rtl="0">
              <a:lnSpc>
                <a:spcPct val="100000"/>
              </a:lnSpc>
              <a:spcBef>
                <a:spcPts val="0"/>
              </a:spcBef>
              <a:spcAft>
                <a:spcPts val="0"/>
              </a:spcAft>
              <a:buClr>
                <a:srgbClr val="FFFFFF"/>
              </a:buClr>
              <a:buSzPts val="2800"/>
              <a:buFont typeface="Trebuchet MS" panose="020B0603020202020204"/>
              <a:buNone/>
            </a:pPr>
            <a:r>
              <a:rPr lang="en-US" sz="28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Ice Scheduler – </a:t>
            </a:r>
            <a:r>
              <a:rPr lang="en-US" sz="2800" b="1">
                <a:solidFill>
                  <a:srgbClr val="FFFFFF"/>
                </a:solidFill>
                <a:latin typeface="Trebuchet MS" panose="020B0603020202020204"/>
                <a:ea typeface="Trebuchet MS" panose="020B0603020202020204"/>
                <a:cs typeface="Trebuchet MS" panose="020B0603020202020204"/>
                <a:sym typeface="Trebuchet MS" panose="020B0603020202020204"/>
              </a:rPr>
              <a:t>Holly Foley</a:t>
            </a:r>
            <a:endParaRPr lang="en-US" sz="2800" b="1">
              <a:solidFill>
                <a:srgbClr val="FFFFFF"/>
              </a:solidFill>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p:nvPr/>
        </p:nvSpPr>
        <p:spPr>
          <a:xfrm>
            <a:off x="573022" y="565404"/>
            <a:ext cx="4227578" cy="542545"/>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34" name="Google Shape;234;p40"/>
          <p:cNvSpPr txBox="1">
            <a:spLocks noGrp="1"/>
          </p:cNvSpPr>
          <p:nvPr>
            <p:ph type="title"/>
          </p:nvPr>
        </p:nvSpPr>
        <p:spPr>
          <a:xfrm>
            <a:off x="618235" y="1828025"/>
            <a:ext cx="3864611" cy="513716"/>
          </a:xfrm>
          <a:prstGeom prst="rect">
            <a:avLst/>
          </a:prstGeom>
          <a:noFill/>
          <a:ln>
            <a:noFill/>
          </a:ln>
        </p:spPr>
        <p:txBody>
          <a:bodyPr spcFirstLastPara="1" wrap="square" lIns="0" tIns="0" rIns="0" bIns="0" anchor="t" anchorCtr="0">
            <a:normAutofit fontScale="90000"/>
          </a:bodyPr>
          <a:lstStyle/>
          <a:p>
            <a:pPr marL="0" lvl="0" indent="12700" algn="l" rtl="0">
              <a:lnSpc>
                <a:spcPct val="100000"/>
              </a:lnSpc>
              <a:spcBef>
                <a:spcPts val="0"/>
              </a:spcBef>
              <a:spcAft>
                <a:spcPts val="0"/>
              </a:spcAft>
              <a:buClr>
                <a:srgbClr val="D34817"/>
              </a:buClr>
              <a:buSzPct val="100000"/>
              <a:buFont typeface="Arial" panose="020B0604020202090204"/>
              <a:buNone/>
            </a:pPr>
            <a:r>
              <a:rPr lang="en-US" sz="2500">
                <a:solidFill>
                  <a:srgbClr val="D34817"/>
                </a:solidFill>
              </a:rPr>
              <a:t>¡ </a:t>
            </a:r>
            <a:r>
              <a:rPr lang="en-US" sz="3200">
                <a:solidFill>
                  <a:srgbClr val="000000"/>
                </a:solidFill>
              </a:rPr>
              <a:t>GAME COMPLETED:</a:t>
            </a:r>
            <a:endParaRPr lang="en-US" sz="3200">
              <a:solidFill>
                <a:srgbClr val="000000"/>
              </a:solidFill>
            </a:endParaRPr>
          </a:p>
        </p:txBody>
      </p:sp>
      <p:sp>
        <p:nvSpPr>
          <p:cNvPr id="235" name="Google Shape;235;p40"/>
          <p:cNvSpPr txBox="1"/>
          <p:nvPr/>
        </p:nvSpPr>
        <p:spPr>
          <a:xfrm>
            <a:off x="956563" y="2404097"/>
            <a:ext cx="7531735" cy="4022640"/>
          </a:xfrm>
          <a:prstGeom prst="rect">
            <a:avLst/>
          </a:prstGeom>
          <a:noFill/>
          <a:ln>
            <a:noFill/>
          </a:ln>
        </p:spPr>
        <p:txBody>
          <a:bodyPr spcFirstLastPara="1" wrap="square" lIns="0" tIns="0" rIns="0" bIns="0" anchor="t" anchorCtr="0">
            <a:spAutoFit/>
          </a:bodyPr>
          <a:lstStyle/>
          <a:p>
            <a:pPr marL="287020" marR="5080" lvl="0" indent="-274320" algn="l" rtl="0">
              <a:lnSpc>
                <a:spcPct val="100000"/>
              </a:lnSpc>
              <a:spcBef>
                <a:spcPts val="0"/>
              </a:spcBef>
              <a:spcAft>
                <a:spcPts val="0"/>
              </a:spcAft>
              <a:buClr>
                <a:srgbClr val="FF0000"/>
              </a:buClr>
              <a:buSzPts val="2500"/>
              <a:buFont typeface="Arial" panose="020B0604020202090204"/>
              <a:buChar char="▪"/>
            </a:pPr>
            <a:r>
              <a:rPr lang="en-US" sz="2000" b="1" i="0" u="sng"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Regular season games</a:t>
            </a:r>
            <a:r>
              <a:rPr lang="en-US" sz="20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 are considered complete  if a minimum of one-half of the allocated stop time OR run time has been completed.</a:t>
            </a:r>
            <a:endParaRPr sz="2000" dirty="0">
              <a:solidFill>
                <a:srgbClr val="FF0000"/>
              </a:solidFill>
            </a:endParaRPr>
          </a:p>
          <a:p>
            <a:pPr marL="287020" marR="269240" lvl="0" indent="-274320" algn="l" rtl="0">
              <a:lnSpc>
                <a:spcPct val="100000"/>
              </a:lnSpc>
              <a:spcBef>
                <a:spcPts val="1800"/>
              </a:spcBef>
              <a:spcAft>
                <a:spcPts val="0"/>
              </a:spcAft>
              <a:buClr>
                <a:srgbClr val="FF0000"/>
              </a:buClr>
              <a:buSzPts val="2500"/>
              <a:buFont typeface="Arial" panose="020B0604020202090204"/>
              <a:buChar char="▪"/>
            </a:pPr>
            <a:r>
              <a:rPr lang="en-US" sz="2000" b="1" i="0" u="sng"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Playoff games</a:t>
            </a:r>
            <a:r>
              <a:rPr lang="en-US" sz="20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 are considered complete if two  periods of stop time OR run time have been  completed.</a:t>
            </a:r>
            <a:endParaRPr lang="en-US" sz="20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287020" marR="269240" lvl="0" indent="-274320" algn="l" rtl="0">
              <a:lnSpc>
                <a:spcPct val="100000"/>
              </a:lnSpc>
              <a:spcBef>
                <a:spcPts val="1800"/>
              </a:spcBef>
              <a:spcAft>
                <a:spcPts val="0"/>
              </a:spcAft>
              <a:buClr>
                <a:srgbClr val="FF0000"/>
              </a:buClr>
              <a:buSzPts val="2500"/>
              <a:buFont typeface="Arial" panose="020B0604020202090204"/>
              <a:buChar char="▪"/>
            </a:pPr>
            <a:endParaRPr lang="en-US" sz="20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289560" marR="415290" lvl="0" indent="-270510" algn="l" rtl="0">
              <a:lnSpc>
                <a:spcPct val="80000"/>
              </a:lnSpc>
              <a:spcBef>
                <a:spcPts val="0"/>
              </a:spcBef>
              <a:spcAft>
                <a:spcPts val="0"/>
              </a:spcAft>
              <a:buClr>
                <a:srgbClr val="000000"/>
              </a:buClr>
              <a:buSzPts val="1500"/>
              <a:buFont typeface="Arial" panose="020B0604020202090204"/>
              <a:buChar char="¡"/>
            </a:pPr>
            <a:r>
              <a:rPr lang="en-US" sz="1900" dirty="0">
                <a:solidFill>
                  <a:srgbClr val="FF0000"/>
                </a:solidFill>
              </a:rPr>
              <a:t>U10 to U13</a:t>
            </a:r>
            <a:r>
              <a:rPr lang="en-US" sz="1900" i="0" u="none" strike="noStrike" cap="none" dirty="0">
                <a:solidFill>
                  <a:srgbClr val="FF0000"/>
                </a:solidFill>
                <a:latin typeface="Arial" panose="020B0604020202090204"/>
                <a:ea typeface="Arial" panose="020B0604020202090204"/>
                <a:cs typeface="Arial" panose="020B0604020202090204"/>
                <a:sym typeface="Arial" panose="020B0604020202090204"/>
              </a:rPr>
              <a:t>: Season = 16 minutes STOP, or 25 minutes RUN;  </a:t>
            </a:r>
            <a:endParaRPr lang="en-US" sz="1900"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0" marR="415290" lvl="0" indent="0" algn="l" rtl="0">
              <a:lnSpc>
                <a:spcPct val="80000"/>
              </a:lnSpc>
              <a:spcBef>
                <a:spcPts val="0"/>
              </a:spcBef>
              <a:spcAft>
                <a:spcPts val="0"/>
              </a:spcAft>
              <a:buNone/>
            </a:pPr>
            <a:r>
              <a:rPr lang="en-US" sz="1900" dirty="0">
                <a:solidFill>
                  <a:srgbClr val="FF0000"/>
                </a:solidFill>
              </a:rPr>
              <a:t>                         </a:t>
            </a:r>
            <a:r>
              <a:rPr lang="en-US" sz="1900" i="0" u="none" strike="noStrike" cap="none" dirty="0">
                <a:solidFill>
                  <a:srgbClr val="FF0000"/>
                </a:solidFill>
                <a:latin typeface="Arial" panose="020B0604020202090204"/>
                <a:ea typeface="Arial" panose="020B0604020202090204"/>
                <a:cs typeface="Arial" panose="020B0604020202090204"/>
                <a:sym typeface="Arial" panose="020B0604020202090204"/>
              </a:rPr>
              <a:t>Playoff = 20 minutes STOP, or 34 minutes RUN</a:t>
            </a:r>
            <a:endParaRPr lang="en-US" sz="1900" dirty="0">
              <a:solidFill>
                <a:srgbClr val="FF0000"/>
              </a:solidFill>
            </a:endParaRPr>
          </a:p>
          <a:p>
            <a:pPr marL="0" marR="0" lvl="0" indent="0" algn="l" rtl="0">
              <a:lnSpc>
                <a:spcPct val="100000"/>
              </a:lnSpc>
              <a:spcBef>
                <a:spcPts val="0"/>
              </a:spcBef>
              <a:spcAft>
                <a:spcPts val="0"/>
              </a:spcAft>
              <a:buClr>
                <a:srgbClr val="000000"/>
              </a:buClr>
              <a:buSzPts val="2000"/>
              <a:buFont typeface="Arial" panose="020B0604020202090204"/>
              <a:buNone/>
            </a:pPr>
            <a:endParaRPr lang="en-US" sz="2000" i="0" u="none" strike="noStrike" cap="none" dirty="0">
              <a:solidFill>
                <a:srgbClr val="FF0000"/>
              </a:solidFill>
              <a:latin typeface="Arial" panose="020B0604020202090204"/>
              <a:ea typeface="Arial" panose="020B0604020202090204"/>
              <a:cs typeface="Arial" panose="020B0604020202090204"/>
              <a:sym typeface="Arial" panose="020B0604020202090204"/>
            </a:endParaRPr>
          </a:p>
          <a:p>
            <a:pPr marL="289560" marR="5080" lvl="0" indent="-270510" algn="l" rtl="0">
              <a:lnSpc>
                <a:spcPct val="80000"/>
              </a:lnSpc>
              <a:spcBef>
                <a:spcPts val="0"/>
              </a:spcBef>
              <a:spcAft>
                <a:spcPts val="0"/>
              </a:spcAft>
              <a:buClr>
                <a:srgbClr val="000000"/>
              </a:buClr>
              <a:buSzPts val="1500"/>
              <a:buFont typeface="Arial" panose="020B0604020202090204"/>
              <a:buChar char="¡"/>
            </a:pPr>
            <a:r>
              <a:rPr lang="en-US" sz="2000" dirty="0">
                <a:solidFill>
                  <a:srgbClr val="FF0000"/>
                </a:solidFill>
              </a:rPr>
              <a:t>U14 to U18</a:t>
            </a:r>
            <a:r>
              <a:rPr lang="en-US" sz="2000" i="0" u="none" strike="noStrike" cap="none" dirty="0">
                <a:solidFill>
                  <a:srgbClr val="FF0000"/>
                </a:solidFill>
                <a:latin typeface="Arial" panose="020B0604020202090204"/>
                <a:ea typeface="Arial" panose="020B0604020202090204"/>
                <a:cs typeface="Arial" panose="020B0604020202090204"/>
                <a:sym typeface="Arial" panose="020B0604020202090204"/>
              </a:rPr>
              <a:t>: Season 24 minutes STOP, or 40 minutes RUN; </a:t>
            </a:r>
            <a:endParaRPr lang="en-US" sz="2000"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289560" marR="5080" lvl="0" indent="-270510" algn="l" rtl="0">
              <a:lnSpc>
                <a:spcPct val="80000"/>
              </a:lnSpc>
              <a:spcBef>
                <a:spcPts val="0"/>
              </a:spcBef>
              <a:spcAft>
                <a:spcPts val="0"/>
              </a:spcAft>
              <a:buClr>
                <a:srgbClr val="000000"/>
              </a:buClr>
              <a:buSzPts val="1500"/>
              <a:buFont typeface="Arial" panose="020B0604020202090204"/>
              <a:buChar char="¡"/>
            </a:pPr>
            <a:r>
              <a:rPr lang="en-US" sz="2000" dirty="0">
                <a:solidFill>
                  <a:srgbClr val="FF0000"/>
                </a:solidFill>
              </a:rPr>
              <a:t>                    </a:t>
            </a:r>
            <a:r>
              <a:rPr lang="en-US" sz="2000" i="0" u="none" strike="noStrike" cap="none" dirty="0">
                <a:solidFill>
                  <a:srgbClr val="FF0000"/>
                </a:solidFill>
                <a:latin typeface="Arial" panose="020B0604020202090204"/>
                <a:ea typeface="Arial" panose="020B0604020202090204"/>
                <a:cs typeface="Arial" panose="020B0604020202090204"/>
                <a:sym typeface="Arial" panose="020B0604020202090204"/>
              </a:rPr>
              <a:t>Playoff = 30  minutes STOP, or 54 minutes RUN</a:t>
            </a:r>
            <a:endParaRPr lang="en-US" sz="2000" dirty="0">
              <a:solidFill>
                <a:srgbClr val="FF0000"/>
              </a:solidFill>
            </a:endParaRPr>
          </a:p>
          <a:p>
            <a:pPr marL="287020" marR="269240" lvl="0" indent="-274320" algn="l" rtl="0">
              <a:lnSpc>
                <a:spcPct val="100000"/>
              </a:lnSpc>
              <a:spcBef>
                <a:spcPts val="1800"/>
              </a:spcBef>
              <a:spcAft>
                <a:spcPts val="0"/>
              </a:spcAft>
              <a:buClr>
                <a:srgbClr val="FF0000"/>
              </a:buClr>
              <a:buSzPts val="2500"/>
              <a:buFont typeface="Arial" panose="020B0604020202090204"/>
              <a:buChar char="▪"/>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p:nvPr/>
        </p:nvSpPr>
        <p:spPr>
          <a:xfrm>
            <a:off x="0" y="0"/>
            <a:ext cx="9144000" cy="685800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41" name="Google Shape;241;p41"/>
          <p:cNvSpPr/>
          <p:nvPr/>
        </p:nvSpPr>
        <p:spPr>
          <a:xfrm>
            <a:off x="0" y="-1"/>
            <a:ext cx="9144000" cy="2602993"/>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42" name="Google Shape;242;p41"/>
          <p:cNvSpPr/>
          <p:nvPr/>
        </p:nvSpPr>
        <p:spPr>
          <a:xfrm>
            <a:off x="0" y="2580132"/>
            <a:ext cx="9144000" cy="112776"/>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cxnSp>
        <p:nvCxnSpPr>
          <p:cNvPr id="243" name="Google Shape;243;p41"/>
          <p:cNvCxnSpPr/>
          <p:nvPr/>
        </p:nvCxnSpPr>
        <p:spPr>
          <a:xfrm>
            <a:off x="0" y="2625850"/>
            <a:ext cx="9144000" cy="1"/>
          </a:xfrm>
          <a:prstGeom prst="straightConnector1">
            <a:avLst/>
          </a:prstGeom>
          <a:noFill/>
          <a:ln w="45700" cap="flat" cmpd="sng">
            <a:solidFill>
              <a:srgbClr val="FFFFFF"/>
            </a:solidFill>
            <a:prstDash val="solid"/>
            <a:round/>
            <a:headEnd type="none" w="sm" len="sm"/>
            <a:tailEnd type="none" w="sm" len="sm"/>
          </a:ln>
        </p:spPr>
      </p:cxnSp>
      <p:sp>
        <p:nvSpPr>
          <p:cNvPr id="244" name="Google Shape;244;p41"/>
          <p:cNvSpPr/>
          <p:nvPr/>
        </p:nvSpPr>
        <p:spPr>
          <a:xfrm>
            <a:off x="867154" y="1171955"/>
            <a:ext cx="5318762" cy="573025"/>
          </a:xfrm>
          <a:prstGeom prst="rect">
            <a:avLst/>
          </a:prstGeom>
          <a:blipFill rotWithShape="1">
            <a:blip r:embed="rId3"/>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45" name="Google Shape;245;p41"/>
          <p:cNvSpPr txBox="1">
            <a:spLocks noGrp="1"/>
          </p:cNvSpPr>
          <p:nvPr>
            <p:ph type="title"/>
          </p:nvPr>
        </p:nvSpPr>
        <p:spPr>
          <a:xfrm>
            <a:off x="874266" y="1799335"/>
            <a:ext cx="3533776" cy="330836"/>
          </a:xfrm>
          <a:prstGeom prst="rect">
            <a:avLst/>
          </a:prstGeom>
          <a:noFill/>
          <a:ln>
            <a:noFill/>
          </a:ln>
        </p:spPr>
        <p:txBody>
          <a:bodyPr spcFirstLastPara="1" wrap="square" lIns="0" tIns="0" rIns="0" bIns="0" anchor="t" anchorCtr="0">
            <a:normAutofit fontScale="90000"/>
          </a:bodyPr>
          <a:lstStyle/>
          <a:p>
            <a:pPr marL="0" marR="0" lvl="0" indent="12700" algn="l" rtl="0">
              <a:lnSpc>
                <a:spcPct val="100000"/>
              </a:lnSpc>
              <a:spcBef>
                <a:spcPts val="0"/>
              </a:spcBef>
              <a:spcAft>
                <a:spcPts val="0"/>
              </a:spcAft>
              <a:buClr>
                <a:srgbClr val="FFFFFF"/>
              </a:buClr>
              <a:buSzPct val="100000"/>
              <a:buFont typeface="Arial" panose="020B0604020202090204"/>
              <a:buNone/>
            </a:pPr>
            <a:r>
              <a:rPr lang="en-US" sz="2000" dirty="0">
                <a:solidFill>
                  <a:srgbClr val="FF0000"/>
                </a:solidFill>
              </a:rPr>
              <a:t>Swapping/Trading/Re-Scheduling</a:t>
            </a:r>
            <a:endParaRPr dirty="0">
              <a:solidFill>
                <a:srgbClr val="FF0000"/>
              </a:solidFill>
            </a:endParaRPr>
          </a:p>
        </p:txBody>
      </p:sp>
      <p:sp>
        <p:nvSpPr>
          <p:cNvPr id="246" name="Google Shape;246;p41"/>
          <p:cNvSpPr txBox="1"/>
          <p:nvPr/>
        </p:nvSpPr>
        <p:spPr>
          <a:xfrm>
            <a:off x="402266" y="2803645"/>
            <a:ext cx="8104500" cy="4007100"/>
          </a:xfrm>
          <a:prstGeom prst="rect">
            <a:avLst/>
          </a:prstGeom>
          <a:noFill/>
          <a:ln>
            <a:noFill/>
          </a:ln>
        </p:spPr>
        <p:txBody>
          <a:bodyPr spcFirstLastPara="1" wrap="square" lIns="0" tIns="0" rIns="0" bIns="0" anchor="t" anchorCtr="0">
            <a:spAutoFit/>
          </a:bodyPr>
          <a:lstStyle/>
          <a:p>
            <a:pPr marL="0" marR="0" lvl="0" indent="12700" algn="l" rtl="0">
              <a:lnSpc>
                <a:spcPct val="100000"/>
              </a:lnSpc>
              <a:spcBef>
                <a:spcPts val="0"/>
              </a:spcBef>
              <a:spcAft>
                <a:spcPts val="0"/>
              </a:spcAft>
              <a:buClr>
                <a:srgbClr val="000000"/>
              </a:buClr>
              <a:buSzPts val="1800"/>
              <a:buFont typeface="Trebuchet MS" panose="020B0603020202020204"/>
              <a:buNone/>
            </a:pPr>
            <a:r>
              <a:rPr lang="en-US" sz="1800" b="1" i="0" u="sng" strike="noStrike" cap="none" dirty="0">
                <a:solidFill>
                  <a:schemeClr val="bg1"/>
                </a:solidFill>
                <a:latin typeface="Trebuchet MS" panose="020B0603020202020204"/>
                <a:ea typeface="Trebuchet MS" panose="020B0603020202020204"/>
                <a:cs typeface="Trebuchet MS" panose="020B0603020202020204"/>
                <a:sym typeface="Trebuchet MS" panose="020B0603020202020204"/>
              </a:rPr>
              <a:t>Swapping Games</a:t>
            </a:r>
            <a:r>
              <a:rPr lang="en-US" sz="1800" b="1" i="0" u="none" strike="noStrike" cap="none" dirty="0">
                <a:solidFill>
                  <a:schemeClr val="bg1"/>
                </a:solidFill>
                <a:latin typeface="Trebuchet MS" panose="020B0603020202020204"/>
                <a:ea typeface="Trebuchet MS" panose="020B0603020202020204"/>
                <a:cs typeface="Trebuchet MS" panose="020B0603020202020204"/>
                <a:sym typeface="Trebuchet MS" panose="020B0603020202020204"/>
              </a:rPr>
              <a:t>:</a:t>
            </a:r>
            <a:endParaRPr b="1" dirty="0">
              <a:solidFill>
                <a:schemeClr val="bg1"/>
              </a:solidFill>
            </a:endParaRPr>
          </a:p>
          <a:p>
            <a:pPr marL="0" marR="254635" lvl="0" indent="12700" algn="l" rtl="0">
              <a:lnSpc>
                <a:spcPct val="100000"/>
              </a:lnSpc>
              <a:spcBef>
                <a:spcPts val="500"/>
              </a:spcBef>
              <a:spcAft>
                <a:spcPts val="0"/>
              </a:spcAft>
              <a:buClr>
                <a:srgbClr val="FFFFFF"/>
              </a:buClr>
              <a:buSzPts val="2000"/>
              <a:buFont typeface="Arial" panose="020B0604020202090204"/>
              <a:buNone/>
            </a:pPr>
            <a:r>
              <a:rPr lang="en-US" sz="2000" b="0" i="0" u="none" strike="noStrike" cap="none" dirty="0">
                <a:solidFill>
                  <a:srgbClr val="FFFFFF"/>
                </a:solidFill>
                <a:latin typeface="Arial" panose="020B0604020202090204"/>
                <a:ea typeface="Arial" panose="020B0604020202090204"/>
                <a:cs typeface="Arial" panose="020B0604020202090204"/>
                <a:sym typeface="Arial" panose="020B0604020202090204"/>
              </a:rPr>
              <a:t>Visiting teams as shown on the League schedule may not reschedule any  game(s) </a:t>
            </a:r>
            <a:r>
              <a:rPr lang="en-US" sz="2000" b="1" i="0" u="sng" strike="noStrike" cap="none" dirty="0">
                <a:solidFill>
                  <a:srgbClr val="FFFFFF"/>
                </a:solidFill>
              </a:rPr>
              <a:t>without first attempting to swap games with other visiting teams</a:t>
            </a:r>
            <a:r>
              <a:rPr lang="en-US" sz="2000" b="0" i="0" u="none" strike="noStrike" cap="none" dirty="0">
                <a:solidFill>
                  <a:srgbClr val="FFFFFF"/>
                </a:solidFill>
                <a:latin typeface="Arial" panose="020B0604020202090204"/>
                <a:ea typeface="Arial" panose="020B0604020202090204"/>
                <a:cs typeface="Arial" panose="020B0604020202090204"/>
                <a:sym typeface="Arial" panose="020B0604020202090204"/>
              </a:rPr>
              <a:t> scheduled to play the same home team on a different date.</a:t>
            </a:r>
            <a:endParaRPr dirty="0"/>
          </a:p>
          <a:p>
            <a:pPr marL="0" marR="5080" lvl="0" indent="12700" algn="just" rtl="0">
              <a:lnSpc>
                <a:spcPct val="100000"/>
              </a:lnSpc>
              <a:spcBef>
                <a:spcPts val="1200"/>
              </a:spcBef>
              <a:spcAft>
                <a:spcPts val="0"/>
              </a:spcAft>
              <a:buClr>
                <a:srgbClr val="FFFFFF"/>
              </a:buClr>
              <a:buSzPts val="2000"/>
              <a:buFont typeface="Arial" panose="020B0604020202090204"/>
              <a:buNone/>
            </a:pPr>
            <a:r>
              <a:rPr lang="en-US" sz="2000" b="0" i="0" u="none" strike="noStrike" cap="none" dirty="0">
                <a:solidFill>
                  <a:srgbClr val="FFFFFF"/>
                </a:solidFill>
                <a:latin typeface="Arial" panose="020B0604020202090204"/>
                <a:ea typeface="Arial" panose="020B0604020202090204"/>
                <a:cs typeface="Arial" panose="020B0604020202090204"/>
                <a:sym typeface="Arial" panose="020B0604020202090204"/>
              </a:rPr>
              <a:t>Once the teams have agreed to swap a game, the League Convenor must be  notified by the team requesting the swap </a:t>
            </a:r>
            <a:r>
              <a:rPr lang="en-US" sz="20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no later than 72 hours </a:t>
            </a:r>
            <a:r>
              <a:rPr lang="en-US" sz="2000" b="0" i="0" u="none" strike="noStrike" cap="none" dirty="0">
                <a:solidFill>
                  <a:srgbClr val="FFFFFF"/>
                </a:solidFill>
                <a:latin typeface="Arial" panose="020B0604020202090204"/>
                <a:ea typeface="Arial" panose="020B0604020202090204"/>
                <a:cs typeface="Arial" panose="020B0604020202090204"/>
                <a:sym typeface="Arial" panose="020B0604020202090204"/>
              </a:rPr>
              <a:t>before the  scheduled date of the first game that’s involved in the switch.</a:t>
            </a:r>
            <a:endParaRPr dirty="0"/>
          </a:p>
          <a:p>
            <a:pPr marL="0" marR="0" lvl="0" indent="12700" algn="l" rtl="0">
              <a:lnSpc>
                <a:spcPct val="100000"/>
              </a:lnSpc>
              <a:spcBef>
                <a:spcPts val="1200"/>
              </a:spcBef>
              <a:spcAft>
                <a:spcPts val="0"/>
              </a:spcAft>
              <a:buClr>
                <a:srgbClr val="FFFFFF"/>
              </a:buClr>
              <a:buSzPts val="2000"/>
              <a:buFont typeface="Arial" panose="020B0604020202090204"/>
              <a:buNone/>
            </a:pPr>
            <a:r>
              <a:rPr lang="en-US" sz="2000" b="0" i="0" u="none" strike="noStrike" cap="none" dirty="0">
                <a:solidFill>
                  <a:srgbClr val="FFFFFF"/>
                </a:solidFill>
                <a:latin typeface="Arial" panose="020B0604020202090204"/>
                <a:ea typeface="Arial" panose="020B0604020202090204"/>
                <a:cs typeface="Arial" panose="020B0604020202090204"/>
                <a:sym typeface="Arial" panose="020B0604020202090204"/>
              </a:rPr>
              <a:t>The Convenor will notify the home team.</a:t>
            </a:r>
            <a:endParaRPr dirty="0"/>
          </a:p>
          <a:p>
            <a:pPr marL="0" marR="0" lvl="0" indent="12700" algn="l" rtl="0">
              <a:lnSpc>
                <a:spcPct val="100000"/>
              </a:lnSpc>
              <a:spcBef>
                <a:spcPts val="1700"/>
              </a:spcBef>
              <a:spcAft>
                <a:spcPts val="0"/>
              </a:spcAft>
              <a:buClr>
                <a:srgbClr val="FFFFFF"/>
              </a:buClr>
              <a:buSzPts val="2400"/>
              <a:buFont typeface="Trebuchet MS" panose="020B0603020202020204"/>
              <a:buNone/>
            </a:pPr>
            <a:r>
              <a:rPr lang="en-US" sz="24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T</a:t>
            </a:r>
            <a:r>
              <a:rPr lang="en-US" sz="19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HE HOME TEAM CANNOT REFUSE TO PLAY THE SWAPPED TEAM</a:t>
            </a:r>
            <a:r>
              <a:rPr lang="en-US" sz="24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2"/>
          <p:cNvSpPr/>
          <p:nvPr/>
        </p:nvSpPr>
        <p:spPr>
          <a:xfrm>
            <a:off x="589787" y="565404"/>
            <a:ext cx="5152645" cy="419101"/>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52" name="Google Shape;252;p42"/>
          <p:cNvSpPr txBox="1"/>
          <p:nvPr/>
        </p:nvSpPr>
        <p:spPr>
          <a:xfrm>
            <a:off x="379026" y="1764771"/>
            <a:ext cx="8425817" cy="4859655"/>
          </a:xfrm>
          <a:prstGeom prst="rect">
            <a:avLst/>
          </a:prstGeom>
          <a:noFill/>
          <a:ln>
            <a:noFill/>
          </a:ln>
        </p:spPr>
        <p:txBody>
          <a:bodyPr spcFirstLastPara="1" wrap="square" lIns="0" tIns="0" rIns="0" bIns="0" anchor="t" anchorCtr="0">
            <a:spAutoFit/>
          </a:bodyPr>
          <a:lstStyle/>
          <a:p>
            <a:pPr marL="193675" marR="0" lvl="0" indent="-180975" algn="l" rtl="0">
              <a:lnSpc>
                <a:spcPct val="100000"/>
              </a:lnSpc>
              <a:spcBef>
                <a:spcPts val="0"/>
              </a:spcBef>
              <a:spcAft>
                <a:spcPts val="0"/>
              </a:spcAft>
              <a:buClr>
                <a:srgbClr val="000000"/>
              </a:buClr>
              <a:buSzPts val="1200"/>
              <a:buFont typeface="Arial" panose="020B0604020202090204"/>
              <a:buChar char="¡"/>
            </a:pPr>
            <a:r>
              <a:rPr lang="en-US" sz="1500" b="1" i="0" u="sng"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Re-Scheduled Games</a:t>
            </a:r>
            <a:r>
              <a:rPr lang="en-US" sz="1100" b="0" i="0" u="none" strike="noStrike" cap="none" dirty="0">
                <a:solidFill>
                  <a:srgbClr val="000000"/>
                </a:solidFill>
                <a:latin typeface="Arial" panose="020B0604020202090204"/>
                <a:ea typeface="Arial" panose="020B0604020202090204"/>
                <a:cs typeface="Arial" panose="020B0604020202090204"/>
                <a:sym typeface="Arial" panose="020B0604020202090204"/>
              </a:rPr>
              <a:t>:</a:t>
            </a:r>
            <a:endParaRPr sz="11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5080" lvl="0" indent="193675" algn="l" rtl="0">
              <a:lnSpc>
                <a:spcPct val="80000"/>
              </a:lnSpc>
              <a:spcBef>
                <a:spcPts val="600"/>
              </a:spcBef>
              <a:spcAft>
                <a:spcPts val="0"/>
              </a:spcAft>
              <a:buClr>
                <a:srgbClr val="000000"/>
              </a:buClr>
              <a:buSzPts val="1400"/>
              <a:buFont typeface="Arial" panose="020B0604020202090204"/>
              <a:buNone/>
            </a:pP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Teams requesting to have a game </a:t>
            </a:r>
            <a:r>
              <a:rPr lang="en-US" sz="1400" b="1" i="1"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re-scheduled</a:t>
            </a: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 must make their request in writing and submit it to their division  Convenor for consideration. Convenors are entrusted with the authority to either approve or deny all requests.</a:t>
            </a:r>
            <a:endParaRPr dirty="0"/>
          </a:p>
          <a:p>
            <a:pPr marL="0" marR="118110" lvl="0" indent="193675" algn="l" rtl="0">
              <a:lnSpc>
                <a:spcPct val="80000"/>
              </a:lnSpc>
              <a:spcBef>
                <a:spcPts val="1200"/>
              </a:spcBef>
              <a:spcAft>
                <a:spcPts val="0"/>
              </a:spcAft>
              <a:buClr>
                <a:srgbClr val="000000"/>
              </a:buClr>
              <a:buSzPts val="1400"/>
              <a:buFont typeface="Arial" panose="020B0604020202090204"/>
              <a:buNone/>
            </a:pP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No team will be allowed to engage with any other team to </a:t>
            </a:r>
            <a:r>
              <a:rPr lang="en-US" sz="1400" b="1" i="1"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re-schedule </a:t>
            </a: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any game without first receiving written  approval from their Convenor. This rule does not apply to inclement weather related issues (refer to rule h).</a:t>
            </a:r>
            <a:endParaRPr dirty="0"/>
          </a:p>
          <a:p>
            <a:pPr marL="0" marR="0" lvl="0" indent="0" algn="l" rtl="0">
              <a:lnSpc>
                <a:spcPct val="100000"/>
              </a:lnSpc>
              <a:spcBef>
                <a:spcPts val="0"/>
              </a:spcBef>
              <a:spcAft>
                <a:spcPts val="0"/>
              </a:spcAft>
              <a:buClr>
                <a:srgbClr val="000000"/>
              </a:buClr>
              <a:buSzPts val="1400"/>
              <a:buFont typeface="Times New Roman" panose="02020503050405090304"/>
              <a:buNone/>
            </a:pPr>
            <a:endParaRPr sz="14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121920" lvl="0" indent="193675" algn="l" rtl="0">
              <a:lnSpc>
                <a:spcPct val="80000"/>
              </a:lnSpc>
              <a:spcBef>
                <a:spcPts val="0"/>
              </a:spcBef>
              <a:spcAft>
                <a:spcPts val="0"/>
              </a:spcAft>
              <a:buClr>
                <a:srgbClr val="000000"/>
              </a:buClr>
              <a:buSzPts val="1400"/>
              <a:buFont typeface="Arial" panose="020B0604020202090204"/>
              <a:buNone/>
            </a:pP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To minimize schedule disruptions, the League has instituted a policy regarding game changes. A window exists  to accommodate team needs:</a:t>
            </a:r>
            <a:endParaRPr dirty="0"/>
          </a:p>
          <a:p>
            <a:pPr marL="375285" marR="214630" lvl="1" indent="-181610" algn="l" rtl="0">
              <a:lnSpc>
                <a:spcPct val="80000"/>
              </a:lnSpc>
              <a:spcBef>
                <a:spcPts val="600"/>
              </a:spcBef>
              <a:spcAft>
                <a:spcPts val="0"/>
              </a:spcAft>
              <a:buClr>
                <a:srgbClr val="000000"/>
              </a:buClr>
              <a:buSzPts val="1400"/>
              <a:buFont typeface="Arial" panose="020B0604020202090204"/>
              <a:buAutoNum type="romanLcPeriod"/>
            </a:pP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Visiting Teams may </a:t>
            </a:r>
            <a:r>
              <a:rPr lang="en-US" sz="1400" b="1" i="0" u="sng"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swap</a:t>
            </a:r>
            <a:r>
              <a:rPr lang="en-US" sz="14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 </a:t>
            </a: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games if required: A </a:t>
            </a:r>
            <a:r>
              <a:rPr lang="en-US" sz="1400" b="1" i="0" u="sng"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swap</a:t>
            </a:r>
            <a:r>
              <a:rPr lang="en-US" sz="14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 </a:t>
            </a: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involves two visiting teams switching their games so  that games occur as scheduled, but the Game # on that given date changes. The game date, time and  location remain unchanged. On the League schedule, the game number will change to reflect the correct  match-up;</a:t>
            </a:r>
            <a:endParaRPr dirty="0"/>
          </a:p>
          <a:p>
            <a:pPr marL="375285" marR="97155" lvl="1" indent="-181610" algn="l" rtl="0">
              <a:lnSpc>
                <a:spcPct val="81000"/>
              </a:lnSpc>
              <a:spcBef>
                <a:spcPts val="500"/>
              </a:spcBef>
              <a:spcAft>
                <a:spcPts val="0"/>
              </a:spcAft>
              <a:buClr>
                <a:srgbClr val="FF0000"/>
              </a:buClr>
              <a:buSzPts val="1400"/>
              <a:buFont typeface="Trebuchet MS" panose="020B0603020202020204"/>
              <a:buAutoNum type="romanLcPeriod"/>
            </a:pPr>
            <a:r>
              <a:rPr lang="en-US" sz="14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P</a:t>
            </a:r>
            <a:r>
              <a:rPr lang="en-US" sz="11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RIOR TO MIDNIGHT ON </a:t>
            </a:r>
            <a:r>
              <a:rPr lang="en-US" sz="14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N</a:t>
            </a:r>
            <a:r>
              <a:rPr lang="en-US" sz="11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OV</a:t>
            </a:r>
            <a:r>
              <a:rPr lang="en-US" sz="14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 </a:t>
            </a:r>
            <a:r>
              <a:rPr lang="en-US" sz="16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24</a:t>
            </a:r>
            <a:r>
              <a:rPr lang="en-US" sz="14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 </a:t>
            </a: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teams may </a:t>
            </a:r>
            <a:r>
              <a:rPr lang="en-US" sz="1400" b="0" i="1"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re-schedule </a:t>
            </a: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as many games as they need to change, provided the  new date, time and location are agreed to by both teams; and</a:t>
            </a:r>
            <a:endParaRPr sz="18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399415" marR="0" lvl="1" indent="-205740" algn="l" rtl="0">
              <a:lnSpc>
                <a:spcPct val="100000"/>
              </a:lnSpc>
              <a:spcBef>
                <a:spcPts val="200"/>
              </a:spcBef>
              <a:spcAft>
                <a:spcPts val="0"/>
              </a:spcAft>
              <a:buClr>
                <a:srgbClr val="FF0000"/>
              </a:buClr>
              <a:buSzPts val="1400"/>
              <a:buFont typeface="Trebuchet MS" panose="020B0603020202020204"/>
              <a:buAutoNum type="romanLcPeriod"/>
            </a:pPr>
            <a:r>
              <a:rPr lang="en-US" sz="14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A</a:t>
            </a:r>
            <a:r>
              <a:rPr lang="en-US" sz="11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FTER MIDNIGHT ON </a:t>
            </a:r>
            <a:r>
              <a:rPr lang="en-US" sz="14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N</a:t>
            </a:r>
            <a:r>
              <a:rPr lang="en-US" sz="11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OV</a:t>
            </a:r>
            <a:r>
              <a:rPr lang="en-US" sz="14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 </a:t>
            </a:r>
            <a:r>
              <a:rPr lang="en-US" sz="16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24</a:t>
            </a:r>
            <a:r>
              <a:rPr lang="en-US" sz="14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 </a:t>
            </a: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a maximum of </a:t>
            </a:r>
            <a:r>
              <a:rPr lang="en-US" sz="11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TWO </a:t>
            </a:r>
            <a:r>
              <a:rPr lang="en-US" sz="14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(2) </a:t>
            </a: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game changes may be requested by any team.</a:t>
            </a:r>
            <a:endParaRPr sz="18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0" lvl="1" indent="0" algn="l" rtl="0">
              <a:lnSpc>
                <a:spcPct val="100000"/>
              </a:lnSpc>
              <a:spcBef>
                <a:spcPts val="0"/>
              </a:spcBef>
              <a:spcAft>
                <a:spcPts val="0"/>
              </a:spcAft>
              <a:buClr>
                <a:srgbClr val="000000"/>
              </a:buClr>
              <a:buSzPts val="1800"/>
              <a:buFont typeface="Times New Roman" panose="02020503050405090304"/>
              <a:buNone/>
            </a:pPr>
            <a:endParaRPr lang="en-US" sz="1500"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0" marR="0" lvl="1" indent="0" algn="l" rtl="0">
              <a:lnSpc>
                <a:spcPct val="100000"/>
              </a:lnSpc>
              <a:spcBef>
                <a:spcPts val="0"/>
              </a:spcBef>
              <a:spcAft>
                <a:spcPts val="0"/>
              </a:spcAft>
              <a:buClr>
                <a:srgbClr val="000000"/>
              </a:buClr>
              <a:buSzPts val="1800"/>
              <a:buFont typeface="Times New Roman" panose="02020503050405090304"/>
              <a:buNone/>
            </a:pPr>
            <a:r>
              <a:rPr lang="en-US" b="1" i="0" u="none" strike="noStrike" cap="none" dirty="0">
                <a:solidFill>
                  <a:srgbClr val="FF0000"/>
                </a:solidFill>
                <a:latin typeface="Trebuchet MS" panose="020B0603020202020204"/>
                <a:ea typeface="Trebuchet MS" panose="020B0603020202020204"/>
                <a:cs typeface="Trebuchet MS" panose="020B0603020202020204"/>
                <a:sym typeface="Trebuchet MS" panose="020B0603020202020204"/>
              </a:rPr>
              <a:t>ALL GAME CHANGES AND SWITCHES MUST BE APPROVED IN ADVANCE  BY THE LEAGUE CONVENOR</a:t>
            </a:r>
            <a:endParaRPr dirty="0"/>
          </a:p>
          <a:p>
            <a:pPr marL="365760" marR="0" lvl="0" indent="-320040" algn="l" rtl="0">
              <a:lnSpc>
                <a:spcPct val="100000"/>
              </a:lnSpc>
              <a:spcBef>
                <a:spcPts val="500"/>
              </a:spcBef>
              <a:spcAft>
                <a:spcPts val="0"/>
              </a:spcAft>
              <a:buClr>
                <a:srgbClr val="000000"/>
              </a:buClr>
              <a:buSzPts val="1200"/>
              <a:buFont typeface="Arial" panose="020B0604020202090204"/>
              <a:buChar char="¡"/>
            </a:pPr>
            <a:r>
              <a:rPr lang="en-US" sz="1500" b="1" i="0" u="sng"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Scheduling Deadline</a:t>
            </a:r>
            <a:r>
              <a:rPr lang="en-US" sz="1100" b="0" i="0" u="none" strike="noStrike" cap="none" dirty="0">
                <a:solidFill>
                  <a:srgbClr val="000000"/>
                </a:solidFill>
                <a:latin typeface="Arial" panose="020B0604020202090204"/>
                <a:ea typeface="Arial" panose="020B0604020202090204"/>
                <a:cs typeface="Arial" panose="020B0604020202090204"/>
                <a:sym typeface="Arial" panose="020B0604020202090204"/>
              </a:rPr>
              <a:t>:</a:t>
            </a:r>
            <a:endParaRPr sz="11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107950" lvl="0" indent="373380" algn="l" rtl="0">
              <a:lnSpc>
                <a:spcPct val="80000"/>
              </a:lnSpc>
              <a:spcBef>
                <a:spcPts val="600"/>
              </a:spcBef>
              <a:spcAft>
                <a:spcPts val="0"/>
              </a:spcAft>
              <a:buClr>
                <a:srgbClr val="000000"/>
              </a:buClr>
              <a:buSzPts val="1400"/>
              <a:buFont typeface="Arial" panose="020B0604020202090204"/>
              <a:buNone/>
            </a:pPr>
            <a:r>
              <a:rPr lang="en-US" sz="1400" b="0" i="0" u="none" strike="noStrike" cap="none" dirty="0">
                <a:solidFill>
                  <a:srgbClr val="000000"/>
                </a:solidFill>
                <a:latin typeface="Arial" panose="020B0604020202090204"/>
                <a:ea typeface="Arial" panose="020B0604020202090204"/>
                <a:cs typeface="Arial" panose="020B0604020202090204"/>
                <a:sym typeface="Arial" panose="020B0604020202090204"/>
              </a:rPr>
              <a:t>Any games that have been cancelled and not re-scheduled must be scheduled by the end of December of the  current playing season. The League expects that all games be scheduled by the start of the New Year.</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3"/>
          <p:cNvSpPr/>
          <p:nvPr/>
        </p:nvSpPr>
        <p:spPr>
          <a:xfrm>
            <a:off x="585215" y="579131"/>
            <a:ext cx="7537706" cy="505957"/>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58" name="Google Shape;258;p43"/>
          <p:cNvSpPr txBox="1"/>
          <p:nvPr/>
        </p:nvSpPr>
        <p:spPr>
          <a:xfrm>
            <a:off x="412555" y="1782304"/>
            <a:ext cx="8392160" cy="4561249"/>
          </a:xfrm>
          <a:prstGeom prst="rect">
            <a:avLst/>
          </a:prstGeom>
          <a:noFill/>
          <a:ln>
            <a:noFill/>
          </a:ln>
        </p:spPr>
        <p:txBody>
          <a:bodyPr spcFirstLastPara="1" wrap="square" lIns="0" tIns="0" rIns="0" bIns="0" anchor="t" anchorCtr="0">
            <a:spAutoFit/>
          </a:bodyPr>
          <a:lstStyle/>
          <a:p>
            <a:pPr marL="332105" marR="292100" lvl="0" indent="-319405" algn="l" rtl="0">
              <a:lnSpc>
                <a:spcPct val="80000"/>
              </a:lnSpc>
              <a:spcBef>
                <a:spcPts val="0"/>
              </a:spcBef>
              <a:spcAft>
                <a:spcPts val="0"/>
              </a:spcAft>
              <a:buClr>
                <a:srgbClr val="000000"/>
              </a:buClr>
              <a:buSzPts val="1600"/>
              <a:buFont typeface="Arial" panose="020B0604020202090204"/>
              <a:buChar char="¡"/>
            </a:pPr>
            <a:r>
              <a:rPr lang="en-US" sz="1900" b="1" i="0" u="sng"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Invalid Reasons for Re-Scheduling Games</a:t>
            </a:r>
            <a:r>
              <a:rPr lang="en-US" sz="19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 </a:t>
            </a:r>
            <a:r>
              <a:rPr lang="en-US" sz="1900" b="0" i="0" u="none" strike="noStrike" cap="none" dirty="0">
                <a:solidFill>
                  <a:srgbClr val="000000"/>
                </a:solidFill>
                <a:latin typeface="Arial" panose="020B0604020202090204"/>
                <a:ea typeface="Arial" panose="020B0604020202090204"/>
                <a:cs typeface="Arial" panose="020B0604020202090204"/>
                <a:sym typeface="Arial" panose="020B0604020202090204"/>
              </a:rPr>
              <a:t>No team will be allowed to re-schedule any league or playoff game for team activities, player/coaches  absence, game starting time, playing games on successive nights etc. Any  requests to have a game re-scheduled; must be sent in writing and  receive the approval of the League convenor.</a:t>
            </a:r>
            <a:endParaRPr sz="19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0" lvl="0" indent="0" algn="l" rtl="0">
              <a:lnSpc>
                <a:spcPct val="100000"/>
              </a:lnSpc>
              <a:spcBef>
                <a:spcPts val="0"/>
              </a:spcBef>
              <a:spcAft>
                <a:spcPts val="0"/>
              </a:spcAft>
              <a:buClr>
                <a:srgbClr val="000000"/>
              </a:buClr>
              <a:buSzPts val="1800"/>
              <a:buFont typeface="Arial" panose="020B0604020202090204"/>
              <a:buNone/>
            </a:pPr>
            <a:endParaRPr sz="19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332740" marR="168910" lvl="0" indent="-320040" algn="just" rtl="0">
              <a:lnSpc>
                <a:spcPct val="80000"/>
              </a:lnSpc>
              <a:spcBef>
                <a:spcPts val="0"/>
              </a:spcBef>
              <a:spcAft>
                <a:spcPts val="0"/>
              </a:spcAft>
              <a:buClr>
                <a:srgbClr val="000000"/>
              </a:buClr>
              <a:buSzPts val="1600"/>
              <a:buFont typeface="Arial" panose="020B0604020202090204"/>
              <a:buChar char="¡"/>
            </a:pPr>
            <a:r>
              <a:rPr lang="en-US" sz="1900" b="1" i="0" u="sng"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Referee Costs</a:t>
            </a:r>
            <a:r>
              <a:rPr lang="en-US" sz="19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 </a:t>
            </a:r>
            <a:r>
              <a:rPr lang="en-US" sz="1900" b="0" i="0" u="none" strike="noStrike" cap="none" dirty="0">
                <a:solidFill>
                  <a:srgbClr val="000000"/>
                </a:solidFill>
                <a:latin typeface="Arial" panose="020B0604020202090204"/>
                <a:ea typeface="Arial" panose="020B0604020202090204"/>
                <a:cs typeface="Arial" panose="020B0604020202090204"/>
                <a:sym typeface="Arial" panose="020B0604020202090204"/>
              </a:rPr>
              <a:t>Any additional costs charged to the “B” League in respect of  the game officials assigned to a league or playoff game will be borne by the  team that was responsible for incurring the additional costs.</a:t>
            </a:r>
            <a:endParaRPr sz="19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0" lvl="0" indent="0" algn="l" rtl="0">
              <a:lnSpc>
                <a:spcPct val="100000"/>
              </a:lnSpc>
              <a:spcBef>
                <a:spcPts val="0"/>
              </a:spcBef>
              <a:spcAft>
                <a:spcPts val="0"/>
              </a:spcAft>
              <a:buClr>
                <a:srgbClr val="000000"/>
              </a:buClr>
              <a:buSzPts val="1800"/>
              <a:buFont typeface="Arial" panose="020B0604020202090204"/>
              <a:buNone/>
            </a:pPr>
            <a:endParaRPr sz="19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332105" marR="5080" lvl="0" indent="-319405" algn="l" rtl="0">
              <a:lnSpc>
                <a:spcPct val="80000"/>
              </a:lnSpc>
              <a:spcBef>
                <a:spcPts val="0"/>
              </a:spcBef>
              <a:spcAft>
                <a:spcPts val="0"/>
              </a:spcAft>
              <a:buClr>
                <a:srgbClr val="000000"/>
              </a:buClr>
              <a:buSzPts val="1600"/>
              <a:buFont typeface="Arial" panose="020B0604020202090204"/>
              <a:buChar char="¡"/>
            </a:pPr>
            <a:r>
              <a:rPr lang="en-US" sz="1900" b="1" i="0" u="sng"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Ice Costs</a:t>
            </a:r>
            <a:r>
              <a:rPr lang="en-US" sz="19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 </a:t>
            </a:r>
            <a:r>
              <a:rPr lang="en-US" sz="1900" b="0" i="0" u="none" strike="noStrike" cap="none" dirty="0">
                <a:solidFill>
                  <a:srgbClr val="000000"/>
                </a:solidFill>
                <a:latin typeface="Arial" panose="020B0604020202090204"/>
                <a:ea typeface="Arial" panose="020B0604020202090204"/>
                <a:cs typeface="Arial" panose="020B0604020202090204"/>
                <a:sym typeface="Arial" panose="020B0604020202090204"/>
              </a:rPr>
              <a:t>If applicable, the incremental cost of the ice for the re-scheduled  game will be borne by the team requesting the change, unless the  teams involved agree to another payment arrangement. </a:t>
            </a:r>
            <a:endParaRPr lang="en-US" sz="19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332105" marR="5080" lvl="0" indent="-319405" algn="l" rtl="0">
              <a:lnSpc>
                <a:spcPct val="80000"/>
              </a:lnSpc>
              <a:spcBef>
                <a:spcPts val="0"/>
              </a:spcBef>
              <a:spcAft>
                <a:spcPts val="0"/>
              </a:spcAft>
              <a:buClr>
                <a:srgbClr val="000000"/>
              </a:buClr>
              <a:buSzPts val="1600"/>
              <a:buFont typeface="Arial" panose="020B0604020202090204"/>
              <a:buChar char="¡"/>
            </a:pPr>
            <a:endParaRPr sz="19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332105" marR="5080" lvl="0" indent="-319405" algn="l" rtl="0">
              <a:lnSpc>
                <a:spcPct val="80000"/>
              </a:lnSpc>
              <a:spcBef>
                <a:spcPts val="0"/>
              </a:spcBef>
              <a:spcAft>
                <a:spcPts val="0"/>
              </a:spcAft>
              <a:buClr>
                <a:srgbClr val="000000"/>
              </a:buClr>
              <a:buSzPts val="1600"/>
              <a:buFont typeface="Arial" panose="020B0604020202090204"/>
              <a:buChar char="¡"/>
            </a:pPr>
            <a:r>
              <a:rPr lang="en-US" sz="1900" b="1" i="0" u="sng" strike="noStrike" cap="none" dirty="0">
                <a:solidFill>
                  <a:srgbClr val="000000"/>
                </a:solidFill>
                <a:latin typeface="Arial" panose="020B0604020202090204"/>
                <a:ea typeface="Arial" panose="020B0604020202090204"/>
                <a:cs typeface="Arial" panose="020B0604020202090204"/>
                <a:sym typeface="Arial" panose="020B0604020202090204"/>
              </a:rPr>
              <a:t>League Convenor’s  Discretion: </a:t>
            </a:r>
            <a:r>
              <a:rPr lang="en-US" sz="1900" b="0" i="0" u="none" strike="noStrike" cap="none" dirty="0">
                <a:solidFill>
                  <a:srgbClr val="000000"/>
                </a:solidFill>
                <a:latin typeface="Arial" panose="020B0604020202090204"/>
                <a:ea typeface="Arial" panose="020B0604020202090204"/>
                <a:cs typeface="Arial" panose="020B0604020202090204"/>
                <a:sym typeface="Arial" panose="020B0604020202090204"/>
              </a:rPr>
              <a:t>To ensure the league schedule is completed within the prescribed  time limits, the league convener has the authority to make a final decision for  all rescheduled and switched games where the teams involved fail to reach  an agreement within a reasonable time frame.</a:t>
            </a:r>
            <a:endParaRPr sz="1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4"/>
          <p:cNvSpPr/>
          <p:nvPr/>
        </p:nvSpPr>
        <p:spPr>
          <a:xfrm>
            <a:off x="0" y="0"/>
            <a:ext cx="9144000" cy="685800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64" name="Google Shape;264;p44"/>
          <p:cNvSpPr/>
          <p:nvPr/>
        </p:nvSpPr>
        <p:spPr>
          <a:xfrm>
            <a:off x="0" y="-1"/>
            <a:ext cx="9144000" cy="2602993"/>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65" name="Google Shape;265;p44"/>
          <p:cNvSpPr/>
          <p:nvPr/>
        </p:nvSpPr>
        <p:spPr>
          <a:xfrm>
            <a:off x="0" y="2580132"/>
            <a:ext cx="9144000" cy="112776"/>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cxnSp>
        <p:nvCxnSpPr>
          <p:cNvPr id="266" name="Google Shape;266;p44"/>
          <p:cNvCxnSpPr/>
          <p:nvPr/>
        </p:nvCxnSpPr>
        <p:spPr>
          <a:xfrm>
            <a:off x="0" y="2625850"/>
            <a:ext cx="9144000" cy="1"/>
          </a:xfrm>
          <a:prstGeom prst="straightConnector1">
            <a:avLst/>
          </a:prstGeom>
          <a:noFill/>
          <a:ln w="45700" cap="flat" cmpd="sng">
            <a:solidFill>
              <a:srgbClr val="FFFFFF"/>
            </a:solidFill>
            <a:prstDash val="solid"/>
            <a:round/>
            <a:headEnd type="none" w="sm" len="sm"/>
            <a:tailEnd type="none" w="sm" len="sm"/>
          </a:ln>
        </p:spPr>
      </p:cxnSp>
      <p:sp>
        <p:nvSpPr>
          <p:cNvPr id="267" name="Google Shape;267;p44"/>
          <p:cNvSpPr/>
          <p:nvPr/>
        </p:nvSpPr>
        <p:spPr>
          <a:xfrm>
            <a:off x="883919" y="455676"/>
            <a:ext cx="4852416" cy="1289304"/>
          </a:xfrm>
          <a:prstGeom prst="rect">
            <a:avLst/>
          </a:prstGeom>
          <a:blipFill rotWithShape="1">
            <a:blip r:embed="rId3"/>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68" name="Google Shape;268;p44"/>
          <p:cNvSpPr txBox="1"/>
          <p:nvPr/>
        </p:nvSpPr>
        <p:spPr>
          <a:xfrm>
            <a:off x="330259" y="2941204"/>
            <a:ext cx="8224500" cy="3681300"/>
          </a:xfrm>
          <a:prstGeom prst="rect">
            <a:avLst/>
          </a:prstGeom>
          <a:noFill/>
          <a:ln>
            <a:noFill/>
          </a:ln>
        </p:spPr>
        <p:txBody>
          <a:bodyPr spcFirstLastPara="1" wrap="square" lIns="0" tIns="0" rIns="0" bIns="0" anchor="t" anchorCtr="0">
            <a:spAutoFit/>
          </a:bodyPr>
          <a:lstStyle/>
          <a:p>
            <a:pPr marL="0" marR="314325" lvl="0" indent="12700" algn="l" rtl="0">
              <a:lnSpc>
                <a:spcPct val="100000"/>
              </a:lnSpc>
              <a:spcBef>
                <a:spcPts val="0"/>
              </a:spcBef>
              <a:spcAft>
                <a:spcPts val="0"/>
              </a:spcAft>
              <a:buClr>
                <a:srgbClr val="FFFFFF"/>
              </a:buClr>
              <a:buSzPts val="2000"/>
              <a:buFont typeface="Arial" panose="020B0604020202090204"/>
              <a:buNone/>
            </a:pPr>
            <a:r>
              <a:rPr lang="en-US" sz="2000" b="0" i="0" u="none" strike="noStrike" cap="none" dirty="0">
                <a:solidFill>
                  <a:srgbClr val="FFFFFF"/>
                </a:solidFill>
                <a:latin typeface="Arial" panose="020B0604020202090204"/>
                <a:ea typeface="Arial" panose="020B0604020202090204"/>
                <a:cs typeface="Arial" panose="020B0604020202090204"/>
                <a:sym typeface="Arial" panose="020B0604020202090204"/>
              </a:rPr>
              <a:t>Team officials </a:t>
            </a:r>
            <a:r>
              <a:rPr lang="en-US" sz="2000" b="1" i="0" u="sng" strike="noStrike" cap="none" dirty="0">
                <a:solidFill>
                  <a:srgbClr val="FFFFFF"/>
                </a:solidFill>
                <a:latin typeface="Arial" panose="020B0604020202090204"/>
                <a:ea typeface="Arial" panose="020B0604020202090204"/>
                <a:cs typeface="Arial" panose="020B0604020202090204"/>
                <a:sym typeface="Arial" panose="020B0604020202090204"/>
              </a:rPr>
              <a:t>must contact</a:t>
            </a:r>
            <a:r>
              <a:rPr lang="en-US" sz="2000" b="1" i="0" strike="noStrike" cap="none" dirty="0">
                <a:solidFill>
                  <a:srgbClr val="FFFFFF"/>
                </a:solidFill>
                <a:latin typeface="Arial" panose="020B0604020202090204"/>
                <a:ea typeface="Arial" panose="020B0604020202090204"/>
                <a:cs typeface="Arial" panose="020B0604020202090204"/>
                <a:sym typeface="Arial" panose="020B0604020202090204"/>
              </a:rPr>
              <a:t> </a:t>
            </a:r>
            <a:r>
              <a:rPr lang="en-US" sz="2000" b="0" i="0" u="none" strike="noStrike" cap="none" dirty="0">
                <a:solidFill>
                  <a:srgbClr val="FFFFFF"/>
                </a:solidFill>
                <a:latin typeface="Arial" panose="020B0604020202090204"/>
                <a:ea typeface="Arial" panose="020B0604020202090204"/>
                <a:cs typeface="Arial" panose="020B0604020202090204"/>
                <a:sym typeface="Arial" panose="020B0604020202090204"/>
              </a:rPr>
              <a:t>their League convenor who has the authority to  postpone games due to weather conditions.</a:t>
            </a:r>
            <a:endParaRPr dirty="0"/>
          </a:p>
          <a:p>
            <a:pPr marL="375285" marR="88900" lvl="0" indent="-131445" algn="l" rtl="0">
              <a:lnSpc>
                <a:spcPct val="100000"/>
              </a:lnSpc>
              <a:spcBef>
                <a:spcPts val="1100"/>
              </a:spcBef>
              <a:spcAft>
                <a:spcPts val="0"/>
              </a:spcAft>
              <a:buClr>
                <a:srgbClr val="FFFFFF"/>
              </a:buClr>
              <a:buSzPts val="2000"/>
              <a:buFont typeface="Arial" panose="020B0604020202090204"/>
              <a:buChar char="-"/>
            </a:pPr>
            <a:r>
              <a:rPr lang="en-US" sz="2000" b="0" i="0" u="none" strike="noStrike" cap="none" dirty="0">
                <a:solidFill>
                  <a:srgbClr val="FFFFFF"/>
                </a:solidFill>
                <a:latin typeface="Arial" panose="020B0604020202090204"/>
                <a:ea typeface="Arial" panose="020B0604020202090204"/>
                <a:cs typeface="Arial" panose="020B0604020202090204"/>
                <a:sym typeface="Arial" panose="020B0604020202090204"/>
              </a:rPr>
              <a:t>If the convenor cannot be reached, team officials must contact the League  President, Vice- President, Treasurer or Secretary who also have the  authority to postpone games.</a:t>
            </a:r>
            <a:endParaRPr dirty="0"/>
          </a:p>
          <a:p>
            <a:pPr marL="375285" marR="33655" lvl="0" indent="-181610" algn="l" rtl="0">
              <a:lnSpc>
                <a:spcPct val="100000"/>
              </a:lnSpc>
              <a:spcBef>
                <a:spcPts val="1200"/>
              </a:spcBef>
              <a:spcAft>
                <a:spcPts val="0"/>
              </a:spcAft>
              <a:buClr>
                <a:srgbClr val="FFFFFF"/>
              </a:buClr>
              <a:buSzPts val="2000"/>
              <a:buFont typeface="Arial" panose="020B0604020202090204"/>
              <a:buChar char="-"/>
            </a:pPr>
            <a:r>
              <a:rPr lang="en-US" sz="2000" b="0" i="0" u="none" strike="noStrike" cap="none" dirty="0">
                <a:solidFill>
                  <a:srgbClr val="FFFFFF"/>
                </a:solidFill>
                <a:latin typeface="Arial" panose="020B0604020202090204"/>
                <a:ea typeface="Arial" panose="020B0604020202090204"/>
                <a:cs typeface="Arial" panose="020B0604020202090204"/>
                <a:sym typeface="Arial" panose="020B0604020202090204"/>
              </a:rPr>
              <a:t>The team official will then contact their District Referee Scheduler to advise  the officials that the game has been postponed and will be re-scheduled.</a:t>
            </a:r>
            <a:endParaRPr dirty="0"/>
          </a:p>
          <a:p>
            <a:pPr marL="0" marR="0" lvl="0" indent="0" algn="l" rtl="0">
              <a:lnSpc>
                <a:spcPct val="100000"/>
              </a:lnSpc>
              <a:spcBef>
                <a:spcPts val="0"/>
              </a:spcBef>
              <a:spcAft>
                <a:spcPts val="0"/>
              </a:spcAft>
              <a:buClr>
                <a:srgbClr val="000000"/>
              </a:buClr>
              <a:buSzPts val="2000"/>
              <a:buFont typeface="Times New Roman" panose="02020503050405090304"/>
              <a:buNone/>
            </a:pPr>
            <a:endParaRPr sz="2000" b="0" i="0" u="none" strike="noStrike" cap="none" dirty="0">
              <a:solidFill>
                <a:srgbClr val="FFFFFF"/>
              </a:solidFill>
              <a:latin typeface="Arial" panose="020B0604020202090204"/>
              <a:ea typeface="Arial" panose="020B0604020202090204"/>
              <a:cs typeface="Arial" panose="020B0604020202090204"/>
              <a:sym typeface="Arial" panose="020B0604020202090204"/>
            </a:endParaRPr>
          </a:p>
          <a:p>
            <a:pPr marL="0" marR="5080" lvl="0" indent="196850" algn="ctr" rtl="0">
              <a:lnSpc>
                <a:spcPct val="100000"/>
              </a:lnSpc>
              <a:spcBef>
                <a:spcPts val="0"/>
              </a:spcBef>
              <a:spcAft>
                <a:spcPts val="0"/>
              </a:spcAft>
              <a:buClr>
                <a:srgbClr val="000000"/>
              </a:buClr>
              <a:buSzPts val="2000"/>
              <a:buFont typeface="Trebuchet MS" panose="020B0603020202020204"/>
              <a:buNone/>
            </a:pPr>
            <a:r>
              <a:rPr lang="en-US" sz="2000" b="1" i="0" u="none" strike="noStrike" cap="none" dirty="0">
                <a:solidFill>
                  <a:schemeClr val="lt1"/>
                </a:solidFill>
                <a:latin typeface="Trebuchet MS" panose="020B0603020202020204"/>
                <a:ea typeface="Trebuchet MS" panose="020B0603020202020204"/>
                <a:cs typeface="Trebuchet MS" panose="020B0603020202020204"/>
                <a:sym typeface="Trebuchet MS" panose="020B0603020202020204"/>
              </a:rPr>
              <a:t>NOTE: At no time may a team postpone a game on its own. If this is done  the team will be subject to fine or suspension.</a:t>
            </a:r>
            <a:endParaRPr dirty="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5"/>
          <p:cNvSpPr/>
          <p:nvPr/>
        </p:nvSpPr>
        <p:spPr>
          <a:xfrm>
            <a:off x="0" y="0"/>
            <a:ext cx="9144000" cy="685800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74" name="Google Shape;274;p45"/>
          <p:cNvSpPr/>
          <p:nvPr/>
        </p:nvSpPr>
        <p:spPr>
          <a:xfrm>
            <a:off x="0" y="-1"/>
            <a:ext cx="9144000" cy="2602993"/>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75" name="Google Shape;275;p45"/>
          <p:cNvSpPr/>
          <p:nvPr/>
        </p:nvSpPr>
        <p:spPr>
          <a:xfrm>
            <a:off x="0" y="2580132"/>
            <a:ext cx="9144000" cy="112776"/>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cxnSp>
        <p:nvCxnSpPr>
          <p:cNvPr id="276" name="Google Shape;276;p45"/>
          <p:cNvCxnSpPr/>
          <p:nvPr/>
        </p:nvCxnSpPr>
        <p:spPr>
          <a:xfrm>
            <a:off x="0" y="2625850"/>
            <a:ext cx="9144000" cy="1"/>
          </a:xfrm>
          <a:prstGeom prst="straightConnector1">
            <a:avLst/>
          </a:prstGeom>
          <a:noFill/>
          <a:ln w="45700" cap="flat" cmpd="sng">
            <a:solidFill>
              <a:srgbClr val="FFFFFF"/>
            </a:solidFill>
            <a:prstDash val="solid"/>
            <a:round/>
            <a:headEnd type="none" w="sm" len="sm"/>
            <a:tailEnd type="none" w="sm" len="sm"/>
          </a:ln>
        </p:spPr>
      </p:cxnSp>
      <p:sp>
        <p:nvSpPr>
          <p:cNvPr id="277" name="Google Shape;277;p45"/>
          <p:cNvSpPr/>
          <p:nvPr/>
        </p:nvSpPr>
        <p:spPr>
          <a:xfrm>
            <a:off x="845819" y="1171955"/>
            <a:ext cx="4052316" cy="566928"/>
          </a:xfrm>
          <a:prstGeom prst="rect">
            <a:avLst/>
          </a:prstGeom>
          <a:blipFill rotWithShape="1">
            <a:blip r:embed="rId3"/>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78" name="Google Shape;278;p45"/>
          <p:cNvSpPr txBox="1"/>
          <p:nvPr/>
        </p:nvSpPr>
        <p:spPr>
          <a:xfrm>
            <a:off x="874265" y="1799335"/>
            <a:ext cx="4138409" cy="307777"/>
          </a:xfrm>
          <a:prstGeom prst="rect">
            <a:avLst/>
          </a:prstGeom>
          <a:noFill/>
          <a:ln>
            <a:noFill/>
          </a:ln>
        </p:spPr>
        <p:txBody>
          <a:bodyPr spcFirstLastPara="1" wrap="square" lIns="0" tIns="0" rIns="0" bIns="0" anchor="t" anchorCtr="0">
            <a:spAutoFit/>
          </a:bodyPr>
          <a:lstStyle/>
          <a:p>
            <a:pPr marL="0" marR="0" lvl="0" indent="12700" algn="l" rtl="0">
              <a:lnSpc>
                <a:spcPct val="100000"/>
              </a:lnSpc>
              <a:spcBef>
                <a:spcPts val="0"/>
              </a:spcBef>
              <a:spcAft>
                <a:spcPts val="0"/>
              </a:spcAft>
              <a:buClr>
                <a:srgbClr val="FFFFFF"/>
              </a:buClr>
              <a:buSzPts val="2000"/>
              <a:buFont typeface="Arial" panose="020B0604020202090204"/>
              <a:buNone/>
            </a:pPr>
            <a:r>
              <a:rPr lang="en-US" sz="2000" b="1" i="0" u="none" strike="noStrike" cap="none" dirty="0">
                <a:solidFill>
                  <a:srgbClr val="FF0000"/>
                </a:solidFill>
                <a:latin typeface="Arial" panose="020B0604020202090204"/>
                <a:ea typeface="Arial" panose="020B0604020202090204"/>
                <a:cs typeface="Arial" panose="020B0604020202090204"/>
                <a:sym typeface="Arial" panose="020B0604020202090204"/>
              </a:rPr>
              <a:t>-Located on B League Website</a:t>
            </a:r>
            <a:endParaRPr b="1" dirty="0">
              <a:solidFill>
                <a:srgbClr val="FF0000"/>
              </a:solidFill>
            </a:endParaRPr>
          </a:p>
        </p:txBody>
      </p:sp>
      <p:sp>
        <p:nvSpPr>
          <p:cNvPr id="279" name="Google Shape;279;p45"/>
          <p:cNvSpPr txBox="1">
            <a:spLocks noGrp="1"/>
          </p:cNvSpPr>
          <p:nvPr>
            <p:ph type="title"/>
          </p:nvPr>
        </p:nvSpPr>
        <p:spPr>
          <a:xfrm>
            <a:off x="330250" y="2791100"/>
            <a:ext cx="8613000" cy="452100"/>
          </a:xfrm>
          <a:prstGeom prst="rect">
            <a:avLst/>
          </a:prstGeom>
          <a:noFill/>
          <a:ln>
            <a:noFill/>
          </a:ln>
        </p:spPr>
        <p:txBody>
          <a:bodyPr spcFirstLastPara="1" wrap="square" lIns="0" tIns="0" rIns="0" bIns="0" anchor="t" anchorCtr="0">
            <a:normAutofit/>
          </a:bodyPr>
          <a:lstStyle/>
          <a:p>
            <a:pPr marL="0" lvl="0" indent="12700" algn="l" rtl="0">
              <a:lnSpc>
                <a:spcPct val="100000"/>
              </a:lnSpc>
              <a:spcBef>
                <a:spcPts val="0"/>
              </a:spcBef>
              <a:spcAft>
                <a:spcPts val="0"/>
              </a:spcAft>
              <a:buClr>
                <a:srgbClr val="FFFFFF"/>
              </a:buClr>
              <a:buSzPts val="2800"/>
              <a:buFont typeface="Arial" panose="020B0604020202090204"/>
              <a:buNone/>
            </a:pPr>
            <a:r>
              <a:rPr lang="en-US">
                <a:solidFill>
                  <a:schemeClr val="lt1"/>
                </a:solidFill>
                <a:highlight>
                  <a:schemeClr val="dk2"/>
                </a:highlight>
              </a:rPr>
              <a:t>The B League </a:t>
            </a:r>
            <a:r>
              <a:rPr lang="en-US" sz="2800">
                <a:solidFill>
                  <a:schemeClr val="lt1"/>
                </a:solidFill>
                <a:highlight>
                  <a:schemeClr val="dk2"/>
                </a:highlight>
              </a:rPr>
              <a:t>Website </a:t>
            </a:r>
            <a:r>
              <a:rPr lang="en-US">
                <a:solidFill>
                  <a:schemeClr val="lt1"/>
                </a:solidFill>
                <a:highlight>
                  <a:schemeClr val="dk2"/>
                </a:highlight>
              </a:rPr>
              <a:t>contains all </a:t>
            </a:r>
            <a:r>
              <a:rPr lang="en-US" sz="2800">
                <a:solidFill>
                  <a:schemeClr val="lt1"/>
                </a:solidFill>
                <a:highlight>
                  <a:schemeClr val="dk2"/>
                </a:highlight>
              </a:rPr>
              <a:t>necessary</a:t>
            </a:r>
            <a:r>
              <a:rPr lang="en-US">
                <a:solidFill>
                  <a:schemeClr val="lt1"/>
                </a:solidFill>
                <a:highlight>
                  <a:schemeClr val="dk2"/>
                </a:highlight>
              </a:rPr>
              <a:t> forms:</a:t>
            </a:r>
            <a:endParaRPr>
              <a:solidFill>
                <a:schemeClr val="lt1"/>
              </a:solidFill>
              <a:highlight>
                <a:schemeClr val="dk2"/>
              </a:highlight>
            </a:endParaRPr>
          </a:p>
        </p:txBody>
      </p:sp>
      <p:sp>
        <p:nvSpPr>
          <p:cNvPr id="280" name="Google Shape;280;p45"/>
          <p:cNvSpPr txBox="1"/>
          <p:nvPr/>
        </p:nvSpPr>
        <p:spPr>
          <a:xfrm>
            <a:off x="511614" y="3293400"/>
            <a:ext cx="7803000" cy="2401200"/>
          </a:xfrm>
          <a:prstGeom prst="rect">
            <a:avLst/>
          </a:prstGeom>
          <a:noFill/>
          <a:ln>
            <a:noFill/>
          </a:ln>
        </p:spPr>
        <p:txBody>
          <a:bodyPr spcFirstLastPara="1" wrap="square" lIns="0" tIns="0" rIns="0" bIns="0" anchor="t" anchorCtr="0">
            <a:spAutoFit/>
          </a:bodyPr>
          <a:lstStyle/>
          <a:p>
            <a:pPr marL="337185" marR="0" lvl="0" indent="-324485" algn="l" rtl="0">
              <a:lnSpc>
                <a:spcPct val="100000"/>
              </a:lnSpc>
              <a:spcBef>
                <a:spcPts val="0"/>
              </a:spcBef>
              <a:spcAft>
                <a:spcPts val="0"/>
              </a:spcAft>
              <a:buClr>
                <a:srgbClr val="FFFFFF"/>
              </a:buClr>
              <a:buSzPts val="2800"/>
              <a:buFont typeface="Arial" panose="020B0604020202090204"/>
              <a:buChar char="-"/>
            </a:pPr>
            <a:r>
              <a:rPr lang="en-US" sz="2800" b="0" i="0" u="none" strike="noStrike" cap="none" dirty="0">
                <a:solidFill>
                  <a:srgbClr val="FFFFFF"/>
                </a:solidFill>
                <a:latin typeface="Arial" panose="020B0604020202090204"/>
                <a:ea typeface="Arial" panose="020B0604020202090204"/>
                <a:cs typeface="Arial" panose="020B0604020202090204"/>
                <a:sym typeface="Arial" panose="020B0604020202090204"/>
              </a:rPr>
              <a:t>Request to re-schedule a game</a:t>
            </a:r>
            <a:endParaRPr dirty="0"/>
          </a:p>
          <a:p>
            <a:pPr marL="337185" marR="0" lvl="0" indent="-324485" algn="l" rtl="0">
              <a:lnSpc>
                <a:spcPct val="100000"/>
              </a:lnSpc>
              <a:spcBef>
                <a:spcPts val="1200"/>
              </a:spcBef>
              <a:spcAft>
                <a:spcPts val="0"/>
              </a:spcAft>
              <a:buClr>
                <a:srgbClr val="FFFFFF"/>
              </a:buClr>
              <a:buSzPts val="2800"/>
              <a:buFont typeface="Arial" panose="020B0604020202090204"/>
              <a:buChar char="-"/>
            </a:pPr>
            <a:r>
              <a:rPr lang="en-US" sz="2800" b="0" i="0" u="none" strike="noStrike" cap="none" dirty="0">
                <a:solidFill>
                  <a:srgbClr val="FFFFFF"/>
                </a:solidFill>
                <a:latin typeface="Arial" panose="020B0604020202090204"/>
                <a:ea typeface="Arial" panose="020B0604020202090204"/>
                <a:cs typeface="Arial" panose="020B0604020202090204"/>
                <a:sym typeface="Arial" panose="020B0604020202090204"/>
              </a:rPr>
              <a:t>Request to swap a game</a:t>
            </a:r>
            <a:endParaRPr dirty="0"/>
          </a:p>
          <a:p>
            <a:pPr marL="0" marR="0" lvl="0" indent="0" algn="l" rtl="0">
              <a:lnSpc>
                <a:spcPct val="100000"/>
              </a:lnSpc>
              <a:spcBef>
                <a:spcPts val="0"/>
              </a:spcBef>
              <a:spcAft>
                <a:spcPts val="0"/>
              </a:spcAft>
              <a:buClr>
                <a:srgbClr val="000000"/>
              </a:buClr>
              <a:buSzPts val="2800"/>
              <a:buFont typeface="Times New Roman" panose="02020503050405090304"/>
              <a:buNone/>
            </a:pPr>
            <a:endParaRPr sz="2800" b="0" i="0" u="none" strike="noStrike" cap="none" dirty="0">
              <a:solidFill>
                <a:srgbClr val="FFFFFF"/>
              </a:solidFill>
              <a:latin typeface="Arial" panose="020B0604020202090204"/>
              <a:ea typeface="Arial" panose="020B0604020202090204"/>
              <a:cs typeface="Arial" panose="020B0604020202090204"/>
              <a:sym typeface="Arial" panose="020B0604020202090204"/>
            </a:endParaRPr>
          </a:p>
          <a:p>
            <a:pPr marL="0" marR="0" lvl="0" indent="0" algn="l" rtl="0">
              <a:lnSpc>
                <a:spcPct val="100000"/>
              </a:lnSpc>
              <a:spcBef>
                <a:spcPts val="0"/>
              </a:spcBef>
              <a:spcAft>
                <a:spcPts val="0"/>
              </a:spcAft>
              <a:buClr>
                <a:srgbClr val="FFFFFF"/>
              </a:buClr>
              <a:buSzPts val="2400"/>
              <a:buFont typeface="Arial" panose="020B0604020202090204"/>
              <a:buNone/>
            </a:pPr>
            <a:r>
              <a:rPr lang="en-US" sz="3100" b="0" i="0" u="none" strike="noStrike" cap="none" dirty="0">
                <a:solidFill>
                  <a:srgbClr val="FFFFFF"/>
                </a:solidFill>
                <a:latin typeface="Arial" panose="020B0604020202090204"/>
                <a:ea typeface="Arial" panose="020B0604020202090204"/>
                <a:cs typeface="Arial" panose="020B0604020202090204"/>
                <a:sym typeface="Arial" panose="020B0604020202090204"/>
              </a:rPr>
              <a:t>Form must be completed in full and                               submitted to Convenor.</a:t>
            </a:r>
            <a:endParaRPr sz="2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p:nvPr/>
        </p:nvSpPr>
        <p:spPr>
          <a:xfrm>
            <a:off x="0" y="0"/>
            <a:ext cx="9144000" cy="685800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86" name="Google Shape;286;p46"/>
          <p:cNvSpPr/>
          <p:nvPr/>
        </p:nvSpPr>
        <p:spPr>
          <a:xfrm>
            <a:off x="0" y="-1"/>
            <a:ext cx="9144000" cy="2602993"/>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87" name="Google Shape;287;p46"/>
          <p:cNvSpPr/>
          <p:nvPr/>
        </p:nvSpPr>
        <p:spPr>
          <a:xfrm>
            <a:off x="0" y="2580132"/>
            <a:ext cx="9144000" cy="112776"/>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cxnSp>
        <p:nvCxnSpPr>
          <p:cNvPr id="288" name="Google Shape;288;p46"/>
          <p:cNvCxnSpPr/>
          <p:nvPr/>
        </p:nvCxnSpPr>
        <p:spPr>
          <a:xfrm>
            <a:off x="0" y="2625850"/>
            <a:ext cx="9144000" cy="1"/>
          </a:xfrm>
          <a:prstGeom prst="straightConnector1">
            <a:avLst/>
          </a:prstGeom>
          <a:noFill/>
          <a:ln w="45700" cap="flat" cmpd="sng">
            <a:solidFill>
              <a:srgbClr val="FFFFFF"/>
            </a:solidFill>
            <a:prstDash val="solid"/>
            <a:round/>
            <a:headEnd type="none" w="sm" len="sm"/>
            <a:tailEnd type="none" w="sm" len="sm"/>
          </a:ln>
        </p:spPr>
      </p:cxnSp>
      <p:sp>
        <p:nvSpPr>
          <p:cNvPr id="289" name="Google Shape;289;p46"/>
          <p:cNvSpPr/>
          <p:nvPr/>
        </p:nvSpPr>
        <p:spPr>
          <a:xfrm>
            <a:off x="883919" y="1165860"/>
            <a:ext cx="2185417" cy="443484"/>
          </a:xfrm>
          <a:prstGeom prst="rect">
            <a:avLst/>
          </a:prstGeom>
          <a:blipFill rotWithShape="1">
            <a:blip r:embed="rId3"/>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90" name="Google Shape;290;p46"/>
          <p:cNvSpPr txBox="1"/>
          <p:nvPr/>
        </p:nvSpPr>
        <p:spPr>
          <a:xfrm>
            <a:off x="258177" y="2726701"/>
            <a:ext cx="8463900" cy="3919800"/>
          </a:xfrm>
          <a:prstGeom prst="rect">
            <a:avLst/>
          </a:prstGeom>
          <a:noFill/>
          <a:ln>
            <a:noFill/>
          </a:ln>
        </p:spPr>
        <p:txBody>
          <a:bodyPr spcFirstLastPara="1" wrap="square" lIns="0" tIns="0" rIns="0" bIns="0" anchor="t" anchorCtr="0">
            <a:spAutoFit/>
          </a:bodyPr>
          <a:lstStyle/>
          <a:p>
            <a:pPr marL="0" marR="0" lvl="0" indent="12700" algn="l" rtl="0">
              <a:lnSpc>
                <a:spcPct val="100000"/>
              </a:lnSpc>
              <a:spcBef>
                <a:spcPts val="0"/>
              </a:spcBef>
              <a:spcAft>
                <a:spcPts val="0"/>
              </a:spcAft>
              <a:buClr>
                <a:srgbClr val="FFFFFF"/>
              </a:buClr>
              <a:buSzPts val="1800"/>
              <a:buFont typeface="Arial" panose="020B0604020202090204"/>
              <a:buNone/>
            </a:pPr>
            <a:r>
              <a:rPr lang="en-US" sz="1700" b="0" i="0" u="none" strike="noStrike" cap="none">
                <a:solidFill>
                  <a:srgbClr val="FFFFFF"/>
                </a:solidFill>
                <a:latin typeface="Arial" panose="020B0604020202090204"/>
                <a:ea typeface="Arial" panose="020B0604020202090204"/>
                <a:cs typeface="Arial" panose="020B0604020202090204"/>
                <a:sym typeface="Arial" panose="020B0604020202090204"/>
              </a:rPr>
              <a:t>Where feasible, the referee MUST be on the ice before scheduled START TIME.</a:t>
            </a:r>
            <a:endParaRPr sz="1300"/>
          </a:p>
          <a:p>
            <a:pPr marL="0" marR="202565" lvl="0" indent="12700" algn="l" rtl="0">
              <a:lnSpc>
                <a:spcPct val="100000"/>
              </a:lnSpc>
              <a:spcBef>
                <a:spcPts val="0"/>
              </a:spcBef>
              <a:spcAft>
                <a:spcPts val="0"/>
              </a:spcAft>
              <a:buClr>
                <a:srgbClr val="FFFFFF"/>
              </a:buClr>
              <a:buSzPts val="1800"/>
              <a:buFont typeface="Arial" panose="020B0604020202090204"/>
              <a:buNone/>
            </a:pPr>
            <a:r>
              <a:rPr lang="en-US" sz="1700" b="0" i="0" u="none" strike="noStrike" cap="none">
                <a:solidFill>
                  <a:srgbClr val="FFFFFF"/>
                </a:solidFill>
                <a:latin typeface="Arial" panose="020B0604020202090204"/>
                <a:ea typeface="Arial" panose="020B0604020202090204"/>
                <a:cs typeface="Arial" panose="020B0604020202090204"/>
                <a:sym typeface="Arial" panose="020B0604020202090204"/>
              </a:rPr>
              <a:t>If o</a:t>
            </a:r>
            <a:r>
              <a:rPr lang="en-US" sz="17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fficials don’t show</a:t>
            </a:r>
            <a:r>
              <a:rPr lang="en-US" sz="1700" b="0" i="0" u="none" strike="noStrike" cap="none">
                <a:solidFill>
                  <a:srgbClr val="FFFFFF"/>
                </a:solidFill>
                <a:latin typeface="Arial" panose="020B0604020202090204"/>
                <a:ea typeface="Arial" panose="020B0604020202090204"/>
                <a:cs typeface="Arial" panose="020B0604020202090204"/>
                <a:sym typeface="Arial" panose="020B0604020202090204"/>
              </a:rPr>
              <a:t>, home team must advise their League convenor within 24 hrs.  Cancelled games due to absent officials to be rescheduled by convenor and home team.</a:t>
            </a:r>
            <a:endParaRPr sz="1300"/>
          </a:p>
          <a:p>
            <a:pPr marL="0" marR="153670" lvl="0" indent="12700" algn="l" rtl="0">
              <a:lnSpc>
                <a:spcPct val="100000"/>
              </a:lnSpc>
              <a:spcBef>
                <a:spcPts val="1000"/>
              </a:spcBef>
              <a:spcAft>
                <a:spcPts val="0"/>
              </a:spcAft>
              <a:buClr>
                <a:srgbClr val="FFFFFF"/>
              </a:buClr>
              <a:buSzPts val="1800"/>
              <a:buFont typeface="Arial" panose="020B0604020202090204"/>
              <a:buNone/>
            </a:pPr>
            <a:r>
              <a:rPr lang="en-US" sz="1700" b="0" i="0" u="none" strike="noStrike" cap="none">
                <a:solidFill>
                  <a:srgbClr val="FFFFFF"/>
                </a:solidFill>
                <a:latin typeface="Arial" panose="020B0604020202090204"/>
                <a:ea typeface="Arial" panose="020B0604020202090204"/>
                <a:cs typeface="Arial" panose="020B0604020202090204"/>
                <a:sym typeface="Arial" panose="020B0604020202090204"/>
              </a:rPr>
              <a:t>All games to be played </a:t>
            </a:r>
            <a:r>
              <a:rPr lang="en-US" sz="17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under a three-man system</a:t>
            </a:r>
            <a:r>
              <a:rPr lang="en-US" sz="1700" b="0" i="0" u="none" strike="noStrike" cap="none">
                <a:solidFill>
                  <a:srgbClr val="FFFFFF"/>
                </a:solidFill>
                <a:latin typeface="Arial" panose="020B0604020202090204"/>
                <a:ea typeface="Arial" panose="020B0604020202090204"/>
                <a:cs typeface="Arial" panose="020B0604020202090204"/>
                <a:sym typeface="Arial" panose="020B0604020202090204"/>
              </a:rPr>
              <a:t>: </a:t>
            </a:r>
            <a:r>
              <a:rPr lang="en-US" sz="17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If only two officials available, the  game WILL BE PLAYED with two officials</a:t>
            </a:r>
            <a:r>
              <a:rPr lang="en-US" sz="1700" b="0" i="0" u="none" strike="noStrike" cap="none">
                <a:solidFill>
                  <a:srgbClr val="FFFFFF"/>
                </a:solidFill>
                <a:latin typeface="Arial" panose="020B0604020202090204"/>
                <a:ea typeface="Arial" panose="020B0604020202090204"/>
                <a:cs typeface="Arial" panose="020B0604020202090204"/>
                <a:sym typeface="Arial" panose="020B0604020202090204"/>
              </a:rPr>
              <a:t>. </a:t>
            </a:r>
            <a:r>
              <a:rPr lang="en-US" sz="1700" b="1" i="0" u="sng"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If only one qualified official , the game will </a:t>
            </a:r>
            <a:r>
              <a:rPr lang="en-US" sz="17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 </a:t>
            </a:r>
            <a:r>
              <a:rPr lang="en-US" sz="1700" b="1" i="0" u="sng"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be re-scheduled.</a:t>
            </a:r>
            <a:endParaRPr sz="17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a:p>
            <a:pPr marL="0" marR="5080" lvl="0" indent="12700" algn="l" rtl="0">
              <a:lnSpc>
                <a:spcPct val="100000"/>
              </a:lnSpc>
              <a:spcBef>
                <a:spcPts val="1000"/>
              </a:spcBef>
              <a:spcAft>
                <a:spcPts val="0"/>
              </a:spcAft>
              <a:buClr>
                <a:srgbClr val="FFFFFF"/>
              </a:buClr>
              <a:buSzPts val="1800"/>
              <a:buFont typeface="Arial" panose="020B0604020202090204"/>
              <a:buNone/>
            </a:pPr>
            <a:r>
              <a:rPr lang="en-US" sz="1700" b="0" i="0" u="sng" strike="noStrike" cap="none">
                <a:solidFill>
                  <a:srgbClr val="FFFFFF"/>
                </a:solidFill>
                <a:latin typeface="Arial" panose="020B0604020202090204"/>
                <a:ea typeface="Arial" panose="020B0604020202090204"/>
                <a:cs typeface="Arial" panose="020B0604020202090204"/>
                <a:sym typeface="Arial" panose="020B0604020202090204"/>
              </a:rPr>
              <a:t>Referee Game Sheet Responsibility</a:t>
            </a:r>
            <a:r>
              <a:rPr lang="en-US" sz="1700" b="0" i="0" u="none" strike="noStrike" cap="none">
                <a:solidFill>
                  <a:srgbClr val="FFFFFF"/>
                </a:solidFill>
                <a:latin typeface="Arial" panose="020B0604020202090204"/>
                <a:ea typeface="Arial" panose="020B0604020202090204"/>
                <a:cs typeface="Arial" panose="020B0604020202090204"/>
                <a:sym typeface="Arial" panose="020B0604020202090204"/>
              </a:rPr>
              <a:t>: The game sheet must be provided to the home team  in a timely manner (about 30 minutes). 1</a:t>
            </a:r>
            <a:r>
              <a:rPr lang="en-US" sz="1700" b="0" i="0" u="none" strike="noStrike" cap="none" baseline="30000">
                <a:solidFill>
                  <a:srgbClr val="FFFFFF"/>
                </a:solidFill>
                <a:latin typeface="Arial" panose="020B0604020202090204"/>
                <a:ea typeface="Arial" panose="020B0604020202090204"/>
                <a:cs typeface="Arial" panose="020B0604020202090204"/>
                <a:sym typeface="Arial" panose="020B0604020202090204"/>
              </a:rPr>
              <a:t>st </a:t>
            </a:r>
            <a:r>
              <a:rPr lang="en-US" sz="1700" b="0" i="0" u="none" strike="noStrike" cap="none">
                <a:solidFill>
                  <a:srgbClr val="FFFFFF"/>
                </a:solidFill>
                <a:latin typeface="Arial" panose="020B0604020202090204"/>
                <a:ea typeface="Arial" panose="020B0604020202090204"/>
                <a:cs typeface="Arial" panose="020B0604020202090204"/>
                <a:sym typeface="Arial" panose="020B0604020202090204"/>
              </a:rPr>
              <a:t>copy goes to the home team, 2</a:t>
            </a:r>
            <a:r>
              <a:rPr lang="en-US" sz="1700" b="0" i="0" u="none" strike="noStrike" cap="none" baseline="30000">
                <a:solidFill>
                  <a:srgbClr val="FFFFFF"/>
                </a:solidFill>
                <a:latin typeface="Arial" panose="020B0604020202090204"/>
                <a:ea typeface="Arial" panose="020B0604020202090204"/>
                <a:cs typeface="Arial" panose="020B0604020202090204"/>
                <a:sym typeface="Arial" panose="020B0604020202090204"/>
              </a:rPr>
              <a:t>nd </a:t>
            </a:r>
            <a:r>
              <a:rPr lang="en-US" sz="1700" b="0" i="0" u="none" strike="noStrike" cap="none">
                <a:solidFill>
                  <a:srgbClr val="FFFFFF"/>
                </a:solidFill>
                <a:latin typeface="Arial" panose="020B0604020202090204"/>
                <a:ea typeface="Arial" panose="020B0604020202090204"/>
                <a:cs typeface="Arial" panose="020B0604020202090204"/>
                <a:sym typeface="Arial" panose="020B0604020202090204"/>
              </a:rPr>
              <a:t>to the visiting  team. The referee will retain one of the last two copies to report a game incident when  necessary. Any suspension must be properly listed and readable before copies are given to  teams. Referee to ensure that the game sheet is properly signed prior to returning to the  team. If changes are made after teams have received their copies, the referee must  contact a League official to advise of the change.</a:t>
            </a:r>
            <a:endParaRPr sz="13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7"/>
          <p:cNvSpPr/>
          <p:nvPr/>
        </p:nvSpPr>
        <p:spPr>
          <a:xfrm>
            <a:off x="0" y="0"/>
            <a:ext cx="9144000" cy="685800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96" name="Google Shape;296;p47"/>
          <p:cNvSpPr/>
          <p:nvPr/>
        </p:nvSpPr>
        <p:spPr>
          <a:xfrm>
            <a:off x="0" y="-1"/>
            <a:ext cx="9144000" cy="2602993"/>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297" name="Google Shape;297;p47"/>
          <p:cNvSpPr/>
          <p:nvPr/>
        </p:nvSpPr>
        <p:spPr>
          <a:xfrm>
            <a:off x="0" y="2580132"/>
            <a:ext cx="9144000" cy="112776"/>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cxnSp>
        <p:nvCxnSpPr>
          <p:cNvPr id="298" name="Google Shape;298;p47"/>
          <p:cNvCxnSpPr/>
          <p:nvPr/>
        </p:nvCxnSpPr>
        <p:spPr>
          <a:xfrm>
            <a:off x="0" y="2625850"/>
            <a:ext cx="9144000" cy="1"/>
          </a:xfrm>
          <a:prstGeom prst="straightConnector1">
            <a:avLst/>
          </a:prstGeom>
          <a:noFill/>
          <a:ln w="45700" cap="flat" cmpd="sng">
            <a:solidFill>
              <a:srgbClr val="FFFFFF"/>
            </a:solidFill>
            <a:prstDash val="solid"/>
            <a:round/>
            <a:headEnd type="none" w="sm" len="sm"/>
            <a:tailEnd type="none" w="sm" len="sm"/>
          </a:ln>
        </p:spPr>
      </p:cxnSp>
      <p:sp>
        <p:nvSpPr>
          <p:cNvPr id="299" name="Google Shape;299;p47"/>
          <p:cNvSpPr/>
          <p:nvPr/>
        </p:nvSpPr>
        <p:spPr>
          <a:xfrm>
            <a:off x="845819" y="449580"/>
            <a:ext cx="7391401" cy="1159764"/>
          </a:xfrm>
          <a:prstGeom prst="rect">
            <a:avLst/>
          </a:prstGeom>
          <a:blipFill rotWithShape="1">
            <a:blip r:embed="rId3"/>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00" name="Google Shape;300;p47"/>
          <p:cNvSpPr txBox="1"/>
          <p:nvPr/>
        </p:nvSpPr>
        <p:spPr>
          <a:xfrm>
            <a:off x="258250" y="2790252"/>
            <a:ext cx="8615682" cy="2923540"/>
          </a:xfrm>
          <a:prstGeom prst="rect">
            <a:avLst/>
          </a:prstGeom>
          <a:noFill/>
          <a:ln>
            <a:noFill/>
          </a:ln>
        </p:spPr>
        <p:txBody>
          <a:bodyPr spcFirstLastPara="1" wrap="square" lIns="0" tIns="0" rIns="0" bIns="0" anchor="t" anchorCtr="0">
            <a:spAutoFit/>
          </a:bodyPr>
          <a:lstStyle/>
          <a:p>
            <a:pPr marL="0" marR="0" lvl="0" indent="12700" algn="l" rtl="0">
              <a:lnSpc>
                <a:spcPct val="100000"/>
              </a:lnSpc>
              <a:spcBef>
                <a:spcPts val="0"/>
              </a:spcBef>
              <a:spcAft>
                <a:spcPts val="0"/>
              </a:spcAft>
              <a:buClr>
                <a:srgbClr val="FFFFFF"/>
              </a:buClr>
              <a:buSzPts val="1800"/>
              <a:buFont typeface="Trebuchet MS" panose="020B0603020202020204"/>
              <a:buNone/>
            </a:pPr>
            <a:r>
              <a:rPr lang="en-US" sz="18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OFF-ICE OFFICIALS</a:t>
            </a:r>
            <a:r>
              <a:rPr lang="en-US" sz="1800" b="0" i="0" u="none" strike="noStrike" cap="none" dirty="0">
                <a:solidFill>
                  <a:srgbClr val="FFFFFF"/>
                </a:solidFill>
                <a:latin typeface="Arial" panose="020B0604020202090204"/>
                <a:ea typeface="Arial" panose="020B0604020202090204"/>
                <a:cs typeface="Arial" panose="020B0604020202090204"/>
                <a:sym typeface="Arial" panose="020B0604020202090204"/>
              </a:rPr>
              <a:t>: </a:t>
            </a:r>
            <a:r>
              <a:rPr lang="en-US" sz="1800" b="0" i="1"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HEO Minor Certified timekeepers</a:t>
            </a:r>
            <a:endParaRPr dirty="0"/>
          </a:p>
          <a:p>
            <a:pPr marL="0" marR="0" lvl="0" indent="12700" algn="l" rtl="0">
              <a:lnSpc>
                <a:spcPct val="100000"/>
              </a:lnSpc>
              <a:spcBef>
                <a:spcPts val="1200"/>
              </a:spcBef>
              <a:spcAft>
                <a:spcPts val="0"/>
              </a:spcAft>
              <a:buClr>
                <a:srgbClr val="FFFFFF"/>
              </a:buClr>
              <a:buSzPts val="1800"/>
              <a:buFont typeface="Arial" panose="020B0604020202090204"/>
              <a:buNone/>
            </a:pPr>
            <a:r>
              <a:rPr lang="en-US" sz="1800" b="0" i="0" u="none" strike="noStrike" cap="none" dirty="0">
                <a:solidFill>
                  <a:srgbClr val="FFFFFF"/>
                </a:solidFill>
                <a:latin typeface="Arial" panose="020B0604020202090204"/>
                <a:ea typeface="Arial" panose="020B0604020202090204"/>
                <a:cs typeface="Arial" panose="020B0604020202090204"/>
                <a:sym typeface="Arial" panose="020B0604020202090204"/>
              </a:rPr>
              <a:t>PENALTY BOX  ATTENDANT must be provided by the home &amp; visiting team for all games.</a:t>
            </a:r>
            <a:endParaRPr dirty="0"/>
          </a:p>
          <a:p>
            <a:pPr marL="0" marR="0" lvl="0" indent="0" algn="l" rtl="0">
              <a:lnSpc>
                <a:spcPct val="100000"/>
              </a:lnSpc>
              <a:spcBef>
                <a:spcPts val="0"/>
              </a:spcBef>
              <a:spcAft>
                <a:spcPts val="0"/>
              </a:spcAft>
              <a:buClr>
                <a:srgbClr val="000000"/>
              </a:buClr>
              <a:buSzPts val="1800"/>
              <a:buFont typeface="Times New Roman" panose="02020503050405090304"/>
              <a:buNone/>
            </a:pPr>
            <a:endParaRPr sz="1800" b="0" i="0" u="none" strike="noStrike" cap="none" dirty="0">
              <a:solidFill>
                <a:srgbClr val="FFFFFF"/>
              </a:solidFill>
              <a:latin typeface="Arial" panose="020B0604020202090204"/>
              <a:ea typeface="Arial" panose="020B0604020202090204"/>
              <a:cs typeface="Arial" panose="020B0604020202090204"/>
              <a:sym typeface="Arial" panose="020B0604020202090204"/>
            </a:endParaRPr>
          </a:p>
          <a:p>
            <a:pPr marL="629920" marR="5080" lvl="0" indent="-617855" algn="l" rtl="0">
              <a:lnSpc>
                <a:spcPct val="100000"/>
              </a:lnSpc>
              <a:spcBef>
                <a:spcPts val="0"/>
              </a:spcBef>
              <a:spcAft>
                <a:spcPts val="0"/>
              </a:spcAft>
              <a:buClr>
                <a:srgbClr val="FFFFFF"/>
              </a:buClr>
              <a:buSzPts val="1800"/>
              <a:buFont typeface="Trebuchet MS" panose="020B0603020202020204"/>
              <a:buNone/>
            </a:pPr>
            <a:r>
              <a:rPr lang="en-US" sz="1800" b="1" i="0" u="sng"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Note</a:t>
            </a:r>
            <a:r>
              <a:rPr lang="en-US" sz="1800" b="0" i="0" u="none" strike="noStrike" cap="none" dirty="0">
                <a:solidFill>
                  <a:srgbClr val="FFFFFF"/>
                </a:solidFill>
                <a:latin typeface="Arial" panose="020B0604020202090204"/>
                <a:ea typeface="Arial" panose="020B0604020202090204"/>
                <a:cs typeface="Arial" panose="020B0604020202090204"/>
                <a:sym typeface="Arial" panose="020B0604020202090204"/>
              </a:rPr>
              <a:t>: No appeal on the timing of a game will be heard if a team did not provide a PENALTY  BOX  ATTENDANT </a:t>
            </a:r>
            <a:r>
              <a:rPr lang="en-US" sz="1800" dirty="0">
                <a:solidFill>
                  <a:srgbClr val="FFFFFF"/>
                </a:solidFill>
              </a:rPr>
              <a:t>for</a:t>
            </a:r>
            <a:r>
              <a:rPr lang="en-US" sz="1800" b="0" i="0" u="none" strike="noStrike" cap="none" dirty="0">
                <a:solidFill>
                  <a:srgbClr val="FFFFFF"/>
                </a:solidFill>
                <a:latin typeface="Arial" panose="020B0604020202090204"/>
                <a:ea typeface="Arial" panose="020B0604020202090204"/>
                <a:cs typeface="Arial" panose="020B0604020202090204"/>
                <a:sym typeface="Arial" panose="020B0604020202090204"/>
              </a:rPr>
              <a:t> the ENTIRE game.</a:t>
            </a:r>
            <a:endParaRPr sz="18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0" lvl="0" indent="0" algn="l" rtl="0">
              <a:lnSpc>
                <a:spcPct val="100000"/>
              </a:lnSpc>
              <a:spcBef>
                <a:spcPts val="0"/>
              </a:spcBef>
              <a:spcAft>
                <a:spcPts val="0"/>
              </a:spcAft>
              <a:buClr>
                <a:srgbClr val="000000"/>
              </a:buClr>
              <a:buSzPts val="1800"/>
              <a:buFont typeface="Times New Roman" panose="02020503050405090304"/>
              <a:buNone/>
            </a:pPr>
            <a:endParaRPr sz="18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0" lvl="0" indent="12700" algn="l" rtl="0">
              <a:lnSpc>
                <a:spcPct val="100000"/>
              </a:lnSpc>
              <a:spcBef>
                <a:spcPts val="0"/>
              </a:spcBef>
              <a:spcAft>
                <a:spcPts val="0"/>
              </a:spcAft>
              <a:buClr>
                <a:srgbClr val="FFFFFF"/>
              </a:buClr>
              <a:buSzPts val="1800"/>
              <a:buFont typeface="Trebuchet MS" panose="020B0603020202020204"/>
              <a:buNone/>
            </a:pPr>
            <a:r>
              <a:rPr lang="en-US" sz="1800" b="1" i="0" u="sng"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Note</a:t>
            </a:r>
            <a:r>
              <a:rPr lang="en-US" sz="1800" b="0" i="0" u="none" strike="noStrike" cap="none" dirty="0">
                <a:solidFill>
                  <a:srgbClr val="FFFFFF"/>
                </a:solidFill>
                <a:latin typeface="Arial" panose="020B0604020202090204"/>
                <a:ea typeface="Arial" panose="020B0604020202090204"/>
                <a:cs typeface="Arial" panose="020B0604020202090204"/>
                <a:sym typeface="Arial" panose="020B0604020202090204"/>
              </a:rPr>
              <a:t>: Penalty box attendant(s) are not timekeepers or scorekeepers.</a:t>
            </a:r>
            <a:endParaRPr sz="18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0" lvl="0" indent="0" algn="l" rtl="0">
              <a:lnSpc>
                <a:spcPct val="100000"/>
              </a:lnSpc>
              <a:spcBef>
                <a:spcPts val="0"/>
              </a:spcBef>
              <a:spcAft>
                <a:spcPts val="0"/>
              </a:spcAft>
              <a:buClr>
                <a:srgbClr val="000000"/>
              </a:buClr>
              <a:buSzPts val="1800"/>
              <a:buFont typeface="Times New Roman" panose="02020503050405090304"/>
              <a:buNone/>
            </a:pPr>
            <a:endParaRPr sz="18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0" lvl="0" indent="12700" algn="l" rtl="0">
              <a:lnSpc>
                <a:spcPct val="100000"/>
              </a:lnSpc>
              <a:spcBef>
                <a:spcPts val="0"/>
              </a:spcBef>
              <a:spcAft>
                <a:spcPts val="0"/>
              </a:spcAft>
              <a:buClr>
                <a:srgbClr val="FFFFFF"/>
              </a:buClr>
              <a:buSzPts val="1800"/>
              <a:buFont typeface="Trebuchet MS" panose="020B0603020202020204"/>
              <a:buNone/>
            </a:pPr>
            <a:r>
              <a:rPr lang="en-US" sz="1800" b="1" i="0" u="sng"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Note: No Box Attendant(s) are to engage with the referees</a:t>
            </a:r>
            <a:r>
              <a:rPr lang="en-US" sz="1800" b="0" i="0" u="none" strike="noStrike" cap="none" dirty="0">
                <a:solidFill>
                  <a:srgbClr val="FFFFFF"/>
                </a:solidFill>
                <a:latin typeface="Arial" panose="020B0604020202090204"/>
                <a:ea typeface="Arial" panose="020B0604020202090204"/>
                <a:cs typeface="Arial" panose="020B0604020202090204"/>
                <a:sym typeface="Arial" panose="020B0604020202090204"/>
              </a:rPr>
              <a: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p:nvPr/>
        </p:nvSpPr>
        <p:spPr>
          <a:xfrm>
            <a:off x="0" y="0"/>
            <a:ext cx="9144000" cy="685800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06" name="Google Shape;306;p48"/>
          <p:cNvSpPr/>
          <p:nvPr/>
        </p:nvSpPr>
        <p:spPr>
          <a:xfrm>
            <a:off x="0" y="-1"/>
            <a:ext cx="9144000" cy="2602993"/>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07" name="Google Shape;307;p48"/>
          <p:cNvSpPr/>
          <p:nvPr/>
        </p:nvSpPr>
        <p:spPr>
          <a:xfrm>
            <a:off x="0" y="2580132"/>
            <a:ext cx="9144000" cy="112776"/>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cxnSp>
        <p:nvCxnSpPr>
          <p:cNvPr id="308" name="Google Shape;308;p48"/>
          <p:cNvCxnSpPr/>
          <p:nvPr/>
        </p:nvCxnSpPr>
        <p:spPr>
          <a:xfrm>
            <a:off x="0" y="2625850"/>
            <a:ext cx="9144000" cy="1"/>
          </a:xfrm>
          <a:prstGeom prst="straightConnector1">
            <a:avLst/>
          </a:prstGeom>
          <a:noFill/>
          <a:ln w="45700" cap="flat" cmpd="sng">
            <a:solidFill>
              <a:srgbClr val="FFFFFF"/>
            </a:solidFill>
            <a:prstDash val="solid"/>
            <a:round/>
            <a:headEnd type="none" w="sm" len="sm"/>
            <a:tailEnd type="none" w="sm" len="sm"/>
          </a:ln>
        </p:spPr>
      </p:cxnSp>
      <p:sp>
        <p:nvSpPr>
          <p:cNvPr id="309" name="Google Shape;309;p48"/>
          <p:cNvSpPr/>
          <p:nvPr/>
        </p:nvSpPr>
        <p:spPr>
          <a:xfrm>
            <a:off x="871727" y="1165860"/>
            <a:ext cx="7072884" cy="443484"/>
          </a:xfrm>
          <a:prstGeom prst="rect">
            <a:avLst/>
          </a:prstGeom>
          <a:blipFill rotWithShape="1">
            <a:blip r:embed="rId3"/>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11" name="Google Shape;311;p48"/>
          <p:cNvSpPr txBox="1"/>
          <p:nvPr/>
        </p:nvSpPr>
        <p:spPr>
          <a:xfrm>
            <a:off x="618265" y="2725178"/>
            <a:ext cx="7659300" cy="3681300"/>
          </a:xfrm>
          <a:prstGeom prst="rect">
            <a:avLst/>
          </a:prstGeom>
          <a:noFill/>
          <a:ln>
            <a:noFill/>
          </a:ln>
        </p:spPr>
        <p:txBody>
          <a:bodyPr spcFirstLastPara="1" wrap="square" lIns="0" tIns="0" rIns="0" bIns="0" anchor="t" anchorCtr="0">
            <a:spAutoFit/>
          </a:bodyPr>
          <a:lstStyle/>
          <a:p>
            <a:pPr marL="0" marR="5080" lvl="0" indent="12700" algn="l" rtl="0">
              <a:lnSpc>
                <a:spcPct val="100000"/>
              </a:lnSpc>
              <a:spcBef>
                <a:spcPts val="0"/>
              </a:spcBef>
              <a:spcAft>
                <a:spcPts val="0"/>
              </a:spcAft>
              <a:buClr>
                <a:srgbClr val="FFFFFF"/>
              </a:buClr>
              <a:buSzPts val="2000"/>
              <a:buFont typeface="Arial" panose="020B0604020202090204"/>
              <a:buNone/>
            </a:pPr>
            <a:r>
              <a:rPr lang="en-US" sz="2000" b="0" i="0" u="none" strike="noStrike" cap="none">
                <a:solidFill>
                  <a:srgbClr val="FFFFFF"/>
                </a:solidFill>
                <a:latin typeface="Arial" panose="020B0604020202090204"/>
                <a:ea typeface="Arial" panose="020B0604020202090204"/>
                <a:cs typeface="Arial" panose="020B0604020202090204"/>
                <a:sym typeface="Arial" panose="020B0604020202090204"/>
              </a:rPr>
              <a:t>Submitting Game Information: (REGULAR SEASON &amp; PLAYOFF) </a:t>
            </a:r>
            <a:r>
              <a:rPr lang="en-US" sz="2000" b="1"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rPr>
              <a:t>At the  conclusion of the game, the home team is responsible to post the  game sheet information on the League website and </a:t>
            </a:r>
            <a:r>
              <a:rPr lang="en-US" sz="2000" b="1" i="0" u="sng" strike="noStrike" cap="none">
                <a:solidFill>
                  <a:schemeClr val="lt1"/>
                </a:solidFill>
                <a:latin typeface="Trebuchet MS" panose="020B0603020202020204"/>
                <a:ea typeface="Trebuchet MS" panose="020B0603020202020204"/>
                <a:cs typeface="Trebuchet MS" panose="020B0603020202020204"/>
                <a:sym typeface="Trebuchet MS" panose="020B0603020202020204"/>
              </a:rPr>
              <a:t>scan and send the </a:t>
            </a:r>
            <a:r>
              <a:rPr lang="en-US" sz="2000" b="1"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rPr>
              <a:t> </a:t>
            </a:r>
            <a:r>
              <a:rPr lang="en-US" sz="2000" b="1" i="0" u="sng" strike="noStrike" cap="none">
                <a:solidFill>
                  <a:schemeClr val="lt1"/>
                </a:solidFill>
                <a:latin typeface="Trebuchet MS" panose="020B0603020202020204"/>
                <a:ea typeface="Trebuchet MS" panose="020B0603020202020204"/>
                <a:cs typeface="Trebuchet MS" panose="020B0603020202020204"/>
                <a:sym typeface="Trebuchet MS" panose="020B0603020202020204"/>
              </a:rPr>
              <a:t>original copy to the division convenor</a:t>
            </a:r>
            <a:r>
              <a:rPr lang="en-US" sz="2000" b="1"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rPr>
              <a:t>, within </a:t>
            </a:r>
            <a:r>
              <a:rPr lang="en-US" sz="2000" b="1">
                <a:solidFill>
                  <a:schemeClr val="lt1"/>
                </a:solidFill>
                <a:latin typeface="Trebuchet MS" panose="020B0603020202020204"/>
                <a:ea typeface="Trebuchet MS" panose="020B0603020202020204"/>
                <a:cs typeface="Trebuchet MS" panose="020B0603020202020204"/>
                <a:sym typeface="Trebuchet MS" panose="020B0603020202020204"/>
              </a:rPr>
              <a:t>24</a:t>
            </a:r>
            <a:r>
              <a:rPr lang="en-US" sz="2000" b="1"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rPr>
              <a:t> hours of game  completion.</a:t>
            </a:r>
            <a:endParaRPr sz="1800" b="0" i="0" u="none" strike="noStrike" cap="none">
              <a:solidFill>
                <a:schemeClr val="lt1"/>
              </a:solidFill>
              <a:latin typeface="Trebuchet MS" panose="020B0603020202020204"/>
              <a:ea typeface="Trebuchet MS" panose="020B0603020202020204"/>
              <a:cs typeface="Trebuchet MS" panose="020B0603020202020204"/>
              <a:sym typeface="Trebuchet MS" panose="020B0603020202020204"/>
            </a:endParaRPr>
          </a:p>
          <a:p>
            <a:pPr marL="0" marR="506095" lvl="0" indent="12700" algn="l" rtl="0">
              <a:lnSpc>
                <a:spcPct val="100000"/>
              </a:lnSpc>
              <a:spcBef>
                <a:spcPts val="1200"/>
              </a:spcBef>
              <a:spcAft>
                <a:spcPts val="0"/>
              </a:spcAft>
              <a:buClr>
                <a:srgbClr val="FFFFFF"/>
              </a:buClr>
              <a:buSzPts val="2000"/>
              <a:buFont typeface="Arial" panose="020B0604020202090204"/>
              <a:buNone/>
            </a:pPr>
            <a:r>
              <a:rPr lang="en-US" sz="2000" b="0" i="0" u="none" strike="noStrike" cap="none">
                <a:solidFill>
                  <a:srgbClr val="FFFFFF"/>
                </a:solidFill>
                <a:latin typeface="Arial" panose="020B0604020202090204"/>
                <a:ea typeface="Arial" panose="020B0604020202090204"/>
                <a:cs typeface="Arial" panose="020B0604020202090204"/>
                <a:sym typeface="Arial" panose="020B0604020202090204"/>
              </a:rPr>
              <a:t>Playoffs: within 4 hours to your Convenor and posting of game sheet  information to the website exactly as recorded.</a:t>
            </a:r>
            <a:endParaRPr lang="en-US" sz="2000" b="0" i="0" u="none" strike="noStrike" cap="none">
              <a:solidFill>
                <a:srgbClr val="FFFFFF"/>
              </a:solidFill>
              <a:latin typeface="Arial" panose="020B0604020202090204"/>
              <a:ea typeface="Arial" panose="020B0604020202090204"/>
              <a:cs typeface="Arial" panose="020B0604020202090204"/>
              <a:sym typeface="Arial" panose="020B0604020202090204"/>
            </a:endParaRPr>
          </a:p>
          <a:p>
            <a:pPr marL="0" marR="137160" lvl="0" indent="12700" algn="l" rtl="0">
              <a:lnSpc>
                <a:spcPct val="100000"/>
              </a:lnSpc>
              <a:spcBef>
                <a:spcPts val="1100"/>
              </a:spcBef>
              <a:spcAft>
                <a:spcPts val="0"/>
              </a:spcAft>
              <a:buClr>
                <a:srgbClr val="FFFFFF"/>
              </a:buClr>
              <a:buSzPts val="2000"/>
              <a:buFont typeface="Arial" panose="020B0604020202090204"/>
              <a:buNone/>
            </a:pPr>
            <a:r>
              <a:rPr lang="en-US" sz="2000" b="0" i="0" u="none" strike="noStrike" cap="none">
                <a:solidFill>
                  <a:srgbClr val="FFFFFF"/>
                </a:solidFill>
                <a:latin typeface="Arial" panose="020B0604020202090204"/>
                <a:ea typeface="Arial" panose="020B0604020202090204"/>
                <a:cs typeface="Arial" panose="020B0604020202090204"/>
                <a:sym typeface="Arial" panose="020B0604020202090204"/>
              </a:rPr>
              <a:t>If the referee is required to submit a written report, the referee will keep  one of the last two for their reference. Referees will not keep the  original; </a:t>
            </a:r>
            <a:r>
              <a:rPr lang="en-US" sz="20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rPr>
              <a:t>the home team must retain it for their records for the  duration of the season.</a:t>
            </a:r>
            <a:endParaRPr lang="en-US" sz="2000" b="1" i="0" u="none" strike="noStrike" cap="none">
              <a:solidFill>
                <a:srgbClr val="FFFFFF"/>
              </a:solidFill>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9"/>
          <p:cNvSpPr/>
          <p:nvPr/>
        </p:nvSpPr>
        <p:spPr>
          <a:xfrm>
            <a:off x="589787" y="565404"/>
            <a:ext cx="5574792" cy="548639"/>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17" name="Google Shape;317;p49"/>
          <p:cNvSpPr txBox="1"/>
          <p:nvPr/>
        </p:nvSpPr>
        <p:spPr>
          <a:xfrm>
            <a:off x="618236" y="1757921"/>
            <a:ext cx="7756500" cy="4928235"/>
          </a:xfrm>
          <a:prstGeom prst="rect">
            <a:avLst/>
          </a:prstGeom>
          <a:noFill/>
          <a:ln>
            <a:noFill/>
          </a:ln>
        </p:spPr>
        <p:txBody>
          <a:bodyPr spcFirstLastPara="1" wrap="square" lIns="0" tIns="0" rIns="0" bIns="0" anchor="t" anchorCtr="0">
            <a:spAutoFit/>
          </a:bodyPr>
          <a:lstStyle/>
          <a:p>
            <a:pPr marL="332740" marR="5080" lvl="0" indent="-320040" algn="l" rtl="0">
              <a:lnSpc>
                <a:spcPct val="80000"/>
              </a:lnSpc>
              <a:spcBef>
                <a:spcPts val="0"/>
              </a:spcBef>
              <a:spcAft>
                <a:spcPts val="0"/>
              </a:spcAft>
              <a:buClr>
                <a:srgbClr val="000000"/>
              </a:buClr>
              <a:buSzPts val="2150"/>
              <a:buFont typeface="Arial" panose="020B0604020202090204"/>
              <a:buChar char="¡"/>
            </a:pPr>
            <a:r>
              <a:rPr lang="en-US" sz="2700" b="0" i="0" u="none" strike="noStrike" cap="none">
                <a:solidFill>
                  <a:srgbClr val="000000"/>
                </a:solidFill>
                <a:latin typeface="Arial" panose="020B0604020202090204"/>
                <a:ea typeface="Arial" panose="020B0604020202090204"/>
                <a:cs typeface="Arial" panose="020B0604020202090204"/>
                <a:sym typeface="Arial" panose="020B0604020202090204"/>
              </a:rPr>
              <a:t>Coaches/managers must report all suspensions  assessed during </a:t>
            </a:r>
            <a:r>
              <a:rPr lang="en-US" sz="2700" b="1"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rPr>
              <a:t>League </a:t>
            </a:r>
            <a:r>
              <a:rPr lang="en-US" sz="270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rPr>
              <a:t>and</a:t>
            </a:r>
            <a:r>
              <a:rPr lang="en-US" sz="2700" b="1"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rPr>
              <a:t> out-of-league play to  their Convenor and respective District Chairperson  within 24 hours of game completion.</a:t>
            </a: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a:p>
            <a:pPr marL="332740" marR="810260" lvl="0" indent="-320040" algn="l" rtl="0">
              <a:lnSpc>
                <a:spcPct val="80000"/>
              </a:lnSpc>
              <a:spcBef>
                <a:spcPts val="1200"/>
              </a:spcBef>
              <a:spcAft>
                <a:spcPts val="0"/>
              </a:spcAft>
              <a:buClr>
                <a:srgbClr val="000000"/>
              </a:buClr>
              <a:buSzPts val="2150"/>
              <a:buFont typeface="Arial" panose="020B0604020202090204"/>
              <a:buChar char="¡"/>
            </a:pPr>
            <a:r>
              <a:rPr lang="en-US" sz="2700" b="0" i="0" u="none" strike="noStrike" cap="none">
                <a:solidFill>
                  <a:srgbClr val="000000"/>
                </a:solidFill>
                <a:latin typeface="Arial" panose="020B0604020202090204"/>
                <a:ea typeface="Arial" panose="020B0604020202090204"/>
                <a:cs typeface="Arial" panose="020B0604020202090204"/>
                <a:sym typeface="Arial" panose="020B0604020202090204"/>
              </a:rPr>
              <a:t>The Convenor may provide advice regarding a  suspension, however the final decision comes from their District Chair.</a:t>
            </a:r>
            <a:endParaRPr lang="en-US" sz="27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332740" marR="308610" lvl="0" indent="-320040" algn="l" rtl="0">
              <a:lnSpc>
                <a:spcPct val="80000"/>
              </a:lnSpc>
              <a:spcBef>
                <a:spcPts val="1200"/>
              </a:spcBef>
              <a:spcAft>
                <a:spcPts val="0"/>
              </a:spcAft>
              <a:buClr>
                <a:srgbClr val="000000"/>
              </a:buClr>
              <a:buSzPts val="2150"/>
              <a:buFont typeface="Arial" panose="020B0604020202090204"/>
              <a:buChar char="¡"/>
            </a:pPr>
            <a:r>
              <a:rPr lang="en-US" sz="2700" b="0" i="0" u="none" strike="noStrike" cap="none">
                <a:solidFill>
                  <a:srgbClr val="000000"/>
                </a:solidFill>
                <a:latin typeface="Arial" panose="020B0604020202090204"/>
                <a:ea typeface="Arial" panose="020B0604020202090204"/>
                <a:cs typeface="Arial" panose="020B0604020202090204"/>
                <a:sym typeface="Arial" panose="020B0604020202090204"/>
              </a:rPr>
              <a:t>Any changes to a suspension must be immediately</a:t>
            </a:r>
            <a:r>
              <a:rPr lang="en-US" sz="2700"/>
              <a:t> </a:t>
            </a:r>
            <a:r>
              <a:rPr lang="en-US" sz="2700" b="0" i="0" u="none" strike="noStrike" cap="none">
                <a:solidFill>
                  <a:srgbClr val="000000"/>
                </a:solidFill>
                <a:latin typeface="Arial" panose="020B0604020202090204"/>
                <a:ea typeface="Arial" panose="020B0604020202090204"/>
                <a:cs typeface="Arial" panose="020B0604020202090204"/>
                <a:sym typeface="Arial" panose="020B0604020202090204"/>
              </a:rPr>
              <a:t>notified to the Convenor.</a:t>
            </a:r>
            <a:endParaRPr lang="en-US" sz="27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332740" marR="581025" lvl="0" indent="-320040" algn="l" rtl="0">
              <a:lnSpc>
                <a:spcPct val="93000"/>
              </a:lnSpc>
              <a:spcBef>
                <a:spcPts val="1100"/>
              </a:spcBef>
              <a:spcAft>
                <a:spcPts val="0"/>
              </a:spcAft>
              <a:buClr>
                <a:srgbClr val="000000"/>
              </a:buClr>
              <a:buSzPts val="2150"/>
              <a:buFont typeface="Arial" panose="020B0604020202090204"/>
              <a:buChar char="¡"/>
            </a:pPr>
            <a:r>
              <a:rPr lang="en-US" sz="2700" b="0" i="0" u="none" strike="noStrike" cap="none">
                <a:solidFill>
                  <a:srgbClr val="000000"/>
                </a:solidFill>
                <a:latin typeface="Arial" panose="020B0604020202090204"/>
                <a:ea typeface="Arial" panose="020B0604020202090204"/>
                <a:cs typeface="Arial" panose="020B0604020202090204"/>
                <a:sym typeface="Arial" panose="020B0604020202090204"/>
              </a:rPr>
              <a:t>The Convenor is responsible to ensure that every  incurred suspension is properly served.</a:t>
            </a:r>
            <a:endParaRPr lang="en-US" sz="27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p:nvPr/>
        </p:nvSpPr>
        <p:spPr>
          <a:xfrm>
            <a:off x="0" y="0"/>
            <a:ext cx="9144000" cy="685800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99" name="Google Shape;99;p21"/>
          <p:cNvSpPr/>
          <p:nvPr/>
        </p:nvSpPr>
        <p:spPr>
          <a:xfrm>
            <a:off x="0" y="-1"/>
            <a:ext cx="9144000" cy="2602993"/>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100" name="Google Shape;100;p21"/>
          <p:cNvSpPr/>
          <p:nvPr/>
        </p:nvSpPr>
        <p:spPr>
          <a:xfrm>
            <a:off x="0" y="2580132"/>
            <a:ext cx="9144000" cy="112776"/>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cxnSp>
        <p:nvCxnSpPr>
          <p:cNvPr id="101" name="Google Shape;101;p21"/>
          <p:cNvCxnSpPr/>
          <p:nvPr/>
        </p:nvCxnSpPr>
        <p:spPr>
          <a:xfrm>
            <a:off x="0" y="2625850"/>
            <a:ext cx="9144000" cy="1"/>
          </a:xfrm>
          <a:prstGeom prst="straightConnector1">
            <a:avLst/>
          </a:prstGeom>
          <a:noFill/>
          <a:ln w="45700" cap="flat" cmpd="sng">
            <a:solidFill>
              <a:srgbClr val="FFFFFF"/>
            </a:solidFill>
            <a:prstDash val="solid"/>
            <a:round/>
            <a:headEnd type="none" w="sm" len="sm"/>
            <a:tailEnd type="none" w="sm" len="sm"/>
          </a:ln>
        </p:spPr>
      </p:cxnSp>
      <p:sp>
        <p:nvSpPr>
          <p:cNvPr id="102" name="Google Shape;102;p21"/>
          <p:cNvSpPr/>
          <p:nvPr/>
        </p:nvSpPr>
        <p:spPr>
          <a:xfrm>
            <a:off x="883918" y="1171955"/>
            <a:ext cx="4834130" cy="437388"/>
          </a:xfrm>
          <a:prstGeom prst="rect">
            <a:avLst/>
          </a:prstGeom>
          <a:blipFill rotWithShape="1">
            <a:blip r:embed="rId3"/>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104" name="Google Shape;104;p21"/>
          <p:cNvSpPr txBox="1"/>
          <p:nvPr/>
        </p:nvSpPr>
        <p:spPr>
          <a:xfrm>
            <a:off x="351222" y="2693675"/>
            <a:ext cx="6932700" cy="3323590"/>
          </a:xfrm>
          <a:prstGeom prst="rect">
            <a:avLst/>
          </a:prstGeom>
          <a:noFill/>
          <a:ln>
            <a:noFill/>
          </a:ln>
        </p:spPr>
        <p:txBody>
          <a:bodyPr spcFirstLastPara="1" wrap="square" lIns="0" tIns="0" rIns="0" bIns="0" anchor="t" anchorCtr="0">
            <a:spAutoFit/>
          </a:bodyPr>
          <a:lstStyle/>
          <a:p>
            <a:pPr marL="0" marR="982345" lvl="0" indent="12700" algn="l" rtl="0">
              <a:lnSpc>
                <a:spcPct val="100000"/>
              </a:lnSpc>
              <a:spcBef>
                <a:spcPts val="0"/>
              </a:spcBef>
              <a:spcAft>
                <a:spcPts val="0"/>
              </a:spcAft>
              <a:buClr>
                <a:srgbClr val="FFFFFF"/>
              </a:buClr>
              <a:buSzPts val="2700"/>
              <a:buFont typeface="Trebuchet MS" panose="020B0603020202020204"/>
              <a:buNone/>
            </a:pPr>
            <a:r>
              <a:rPr lang="en-US"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Greg Clarke –</a:t>
            </a:r>
            <a:r>
              <a:rPr lang="en-US" sz="2700" b="1" dirty="0">
                <a:solidFill>
                  <a:srgbClr val="FFFFFF"/>
                </a:solidFill>
                <a:latin typeface="Trebuchet MS" panose="020B0603020202020204"/>
                <a:ea typeface="Trebuchet MS" panose="020B0603020202020204"/>
                <a:cs typeface="Trebuchet MS" panose="020B0603020202020204"/>
                <a:sym typeface="Trebuchet MS" panose="020B0603020202020204"/>
              </a:rPr>
              <a:t> U10</a:t>
            </a:r>
            <a:r>
              <a:rPr lang="en-US"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  </a:t>
            </a:r>
            <a:endParaRPr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endParaRPr>
          </a:p>
          <a:p>
            <a:pPr marL="0" marR="982345" lvl="0" indent="12700" algn="l" rtl="0">
              <a:lnSpc>
                <a:spcPct val="100000"/>
              </a:lnSpc>
              <a:spcBef>
                <a:spcPts val="0"/>
              </a:spcBef>
              <a:spcAft>
                <a:spcPts val="0"/>
              </a:spcAft>
              <a:buClr>
                <a:srgbClr val="FFFFFF"/>
              </a:buClr>
              <a:buSzPts val="2700"/>
              <a:buFont typeface="Trebuchet MS" panose="020B0603020202020204"/>
              <a:buNone/>
            </a:pPr>
            <a:r>
              <a:rPr lang="en-US" sz="2700" b="1" dirty="0">
                <a:solidFill>
                  <a:srgbClr val="FFFFFF"/>
                </a:solidFill>
                <a:latin typeface="Trebuchet MS" panose="020B0603020202020204"/>
                <a:ea typeface="Trebuchet MS" panose="020B0603020202020204"/>
                <a:cs typeface="Trebuchet MS" panose="020B0603020202020204"/>
                <a:sym typeface="Trebuchet MS" panose="020B0603020202020204"/>
              </a:rPr>
              <a:t>Linda Thompson</a:t>
            </a:r>
            <a:r>
              <a:rPr lang="en-US"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 – </a:t>
            </a:r>
            <a:r>
              <a:rPr lang="en-US" sz="2700" b="1" dirty="0">
                <a:solidFill>
                  <a:srgbClr val="FFFFFF"/>
                </a:solidFill>
                <a:latin typeface="Trebuchet MS" panose="020B0603020202020204"/>
                <a:ea typeface="Trebuchet MS" panose="020B0603020202020204"/>
                <a:cs typeface="Trebuchet MS" panose="020B0603020202020204"/>
                <a:sym typeface="Trebuchet MS" panose="020B0603020202020204"/>
              </a:rPr>
              <a:t>U11</a:t>
            </a:r>
            <a:endParaRPr dirty="0"/>
          </a:p>
          <a:p>
            <a:pPr marL="0" marR="763905" lvl="0" indent="12700" algn="l" rtl="0">
              <a:lnSpc>
                <a:spcPct val="100000"/>
              </a:lnSpc>
              <a:spcBef>
                <a:spcPts val="0"/>
              </a:spcBef>
              <a:spcAft>
                <a:spcPts val="0"/>
              </a:spcAft>
              <a:buClr>
                <a:srgbClr val="FFFFFF"/>
              </a:buClr>
              <a:buSzPts val="2700"/>
              <a:buFont typeface="Trebuchet MS" panose="020B0603020202020204"/>
              <a:buNone/>
            </a:pPr>
            <a:r>
              <a:rPr lang="en-US"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Brenda Neumann– </a:t>
            </a:r>
            <a:r>
              <a:rPr lang="en-US" sz="2700" b="1" dirty="0">
                <a:solidFill>
                  <a:srgbClr val="FFFFFF"/>
                </a:solidFill>
                <a:latin typeface="Trebuchet MS" panose="020B0603020202020204"/>
                <a:ea typeface="Trebuchet MS" panose="020B0603020202020204"/>
                <a:cs typeface="Trebuchet MS" panose="020B0603020202020204"/>
                <a:sym typeface="Trebuchet MS" panose="020B0603020202020204"/>
              </a:rPr>
              <a:t>U12</a:t>
            </a:r>
            <a:r>
              <a:rPr lang="en-US"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  </a:t>
            </a:r>
            <a:endParaRPr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endParaRPr>
          </a:p>
          <a:p>
            <a:pPr marL="0" marR="763905" lvl="0" indent="12700" algn="l" rtl="0">
              <a:lnSpc>
                <a:spcPct val="100000"/>
              </a:lnSpc>
              <a:spcBef>
                <a:spcPts val="0"/>
              </a:spcBef>
              <a:spcAft>
                <a:spcPts val="0"/>
              </a:spcAft>
              <a:buClr>
                <a:srgbClr val="FFFFFF"/>
              </a:buClr>
              <a:buSzPts val="2700"/>
              <a:buFont typeface="Trebuchet MS" panose="020B0603020202020204"/>
              <a:buNone/>
            </a:pPr>
            <a:r>
              <a:rPr lang="en-US" sz="2700" b="1" dirty="0">
                <a:solidFill>
                  <a:srgbClr val="FFFFFF"/>
                </a:solidFill>
                <a:latin typeface="Trebuchet MS" panose="020B0603020202020204"/>
                <a:ea typeface="Trebuchet MS" panose="020B0603020202020204"/>
                <a:cs typeface="Trebuchet MS" panose="020B0603020202020204"/>
                <a:sym typeface="Trebuchet MS" panose="020B0603020202020204"/>
              </a:rPr>
              <a:t>Shelley Zimmerman</a:t>
            </a:r>
            <a:r>
              <a:rPr lang="en-US"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 – </a:t>
            </a:r>
            <a:r>
              <a:rPr lang="en-US" sz="2700" b="1" dirty="0">
                <a:solidFill>
                  <a:srgbClr val="FFFFFF"/>
                </a:solidFill>
                <a:latin typeface="Trebuchet MS" panose="020B0603020202020204"/>
                <a:ea typeface="Trebuchet MS" panose="020B0603020202020204"/>
                <a:cs typeface="Trebuchet MS" panose="020B0603020202020204"/>
                <a:sym typeface="Trebuchet MS" panose="020B0603020202020204"/>
              </a:rPr>
              <a:t>U13</a:t>
            </a:r>
            <a:endParaRPr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endParaRPr>
          </a:p>
          <a:p>
            <a:pPr marL="0" marR="763905" lvl="0" indent="12700" algn="l" rtl="0">
              <a:lnSpc>
                <a:spcPct val="100000"/>
              </a:lnSpc>
              <a:spcBef>
                <a:spcPts val="0"/>
              </a:spcBef>
              <a:spcAft>
                <a:spcPts val="0"/>
              </a:spcAft>
              <a:buClr>
                <a:srgbClr val="FFFFFF"/>
              </a:buClr>
              <a:buSzPts val="2700"/>
              <a:buFont typeface="Trebuchet MS" panose="020B0603020202020204"/>
              <a:buNone/>
            </a:pPr>
            <a:r>
              <a:rPr lang="en-US"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Helen Crawford – </a:t>
            </a:r>
            <a:r>
              <a:rPr lang="en-US" sz="2700" b="1" dirty="0">
                <a:solidFill>
                  <a:srgbClr val="FFFFFF"/>
                </a:solidFill>
                <a:latin typeface="Trebuchet MS" panose="020B0603020202020204"/>
                <a:ea typeface="Trebuchet MS" panose="020B0603020202020204"/>
                <a:cs typeface="Trebuchet MS" panose="020B0603020202020204"/>
                <a:sym typeface="Trebuchet MS" panose="020B0603020202020204"/>
              </a:rPr>
              <a:t>U14</a:t>
            </a:r>
            <a:endParaRPr sz="2700" b="1" dirty="0">
              <a:solidFill>
                <a:srgbClr val="FFFFFF"/>
              </a:solidFill>
              <a:latin typeface="Trebuchet MS" panose="020B0603020202020204"/>
              <a:ea typeface="Trebuchet MS" panose="020B0603020202020204"/>
              <a:cs typeface="Trebuchet MS" panose="020B0603020202020204"/>
              <a:sym typeface="Trebuchet MS" panose="020B0603020202020204"/>
            </a:endParaRPr>
          </a:p>
          <a:p>
            <a:pPr marL="0" marR="763905" lvl="0" indent="12700" algn="l" rtl="0">
              <a:spcBef>
                <a:spcPts val="0"/>
              </a:spcBef>
              <a:spcAft>
                <a:spcPts val="0"/>
              </a:spcAft>
              <a:buClr>
                <a:schemeClr val="lt1"/>
              </a:buClr>
              <a:buSzPts val="2700"/>
              <a:buFont typeface="Trebuchet MS" panose="020B0603020202020204"/>
              <a:buNone/>
            </a:pPr>
            <a:r>
              <a:rPr lang="en-US" sz="2700" b="1" dirty="0">
                <a:solidFill>
                  <a:schemeClr val="lt1"/>
                </a:solidFill>
                <a:latin typeface="Trebuchet MS" panose="020B0603020202020204"/>
                <a:ea typeface="Trebuchet MS" panose="020B0603020202020204"/>
                <a:cs typeface="Trebuchet MS" panose="020B0603020202020204"/>
                <a:sym typeface="Trebuchet MS" panose="020B0603020202020204"/>
              </a:rPr>
              <a:t>Paul MacInnis– U15</a:t>
            </a:r>
            <a:endParaRPr sz="2700" b="1" dirty="0">
              <a:solidFill>
                <a:srgbClr val="FFFFFF"/>
              </a:solidFill>
              <a:latin typeface="Trebuchet MS" panose="020B0603020202020204"/>
              <a:ea typeface="Trebuchet MS" panose="020B0603020202020204"/>
              <a:cs typeface="Trebuchet MS" panose="020B0603020202020204"/>
              <a:sym typeface="Trebuchet MS" panose="020B0603020202020204"/>
            </a:endParaRPr>
          </a:p>
          <a:p>
            <a:pPr marL="0" marR="5080" lvl="0" indent="12700" algn="l" rtl="0">
              <a:lnSpc>
                <a:spcPct val="100000"/>
              </a:lnSpc>
              <a:spcBef>
                <a:spcPts val="0"/>
              </a:spcBef>
              <a:spcAft>
                <a:spcPts val="0"/>
              </a:spcAft>
              <a:buClr>
                <a:srgbClr val="FFFFFF"/>
              </a:buClr>
              <a:buSzPts val="2700"/>
              <a:buFont typeface="Trebuchet MS" panose="020B0603020202020204"/>
              <a:buNone/>
            </a:pPr>
            <a:r>
              <a:rPr lang="en-US" sz="2700" b="1" dirty="0">
                <a:solidFill>
                  <a:srgbClr val="FFFFFF"/>
                </a:solidFill>
                <a:latin typeface="Trebuchet MS" panose="020B0603020202020204"/>
                <a:ea typeface="Trebuchet MS" panose="020B0603020202020204"/>
                <a:cs typeface="Trebuchet MS" panose="020B0603020202020204"/>
                <a:sym typeface="Trebuchet MS" panose="020B0603020202020204"/>
              </a:rPr>
              <a:t>John </a:t>
            </a:r>
            <a:r>
              <a:rPr lang="en-US" sz="2700" b="1" dirty="0" err="1">
                <a:solidFill>
                  <a:srgbClr val="FFFFFF"/>
                </a:solidFill>
                <a:latin typeface="Trebuchet MS" panose="020B0603020202020204"/>
                <a:ea typeface="Trebuchet MS" panose="020B0603020202020204"/>
                <a:cs typeface="Trebuchet MS" panose="020B0603020202020204"/>
                <a:sym typeface="Trebuchet MS" panose="020B0603020202020204"/>
              </a:rPr>
              <a:t>Sunstrum</a:t>
            </a:r>
            <a:r>
              <a:rPr lang="en-US"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 – </a:t>
            </a:r>
            <a:r>
              <a:rPr lang="en-US" sz="2700" b="1" dirty="0">
                <a:solidFill>
                  <a:srgbClr val="FFFFFF"/>
                </a:solidFill>
                <a:latin typeface="Trebuchet MS" panose="020B0603020202020204"/>
                <a:ea typeface="Trebuchet MS" panose="020B0603020202020204"/>
                <a:cs typeface="Trebuchet MS" panose="020B0603020202020204"/>
                <a:sym typeface="Trebuchet MS" panose="020B0603020202020204"/>
              </a:rPr>
              <a:t>U16</a:t>
            </a:r>
            <a:r>
              <a:rPr lang="en-US"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  </a:t>
            </a:r>
            <a:endParaRPr sz="1800" b="0"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endParaRPr>
          </a:p>
          <a:p>
            <a:pPr marL="0" marR="5080" lvl="0" indent="12700" algn="l" rtl="0">
              <a:lnSpc>
                <a:spcPct val="100000"/>
              </a:lnSpc>
              <a:spcBef>
                <a:spcPts val="0"/>
              </a:spcBef>
              <a:spcAft>
                <a:spcPts val="0"/>
              </a:spcAft>
              <a:buClr>
                <a:srgbClr val="FFFFFF"/>
              </a:buClr>
              <a:buSzPts val="2700"/>
              <a:buFont typeface="Trebuchet MS" panose="020B0603020202020204"/>
              <a:buNone/>
            </a:pPr>
            <a:r>
              <a:rPr lang="en-US"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Mike </a:t>
            </a:r>
            <a:r>
              <a:rPr lang="en-US" sz="2700" b="1" i="0" u="none" strike="noStrike" cap="none" dirty="0" err="1">
                <a:solidFill>
                  <a:srgbClr val="FFFFFF"/>
                </a:solidFill>
                <a:latin typeface="Trebuchet MS" panose="020B0603020202020204"/>
                <a:ea typeface="Trebuchet MS" panose="020B0603020202020204"/>
                <a:cs typeface="Trebuchet MS" panose="020B0603020202020204"/>
                <a:sym typeface="Trebuchet MS" panose="020B0603020202020204"/>
              </a:rPr>
              <a:t>Skeggs</a:t>
            </a:r>
            <a:r>
              <a:rPr lang="en-US" sz="27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 </a:t>
            </a:r>
            <a:r>
              <a:rPr lang="en-US" sz="2700" b="1" dirty="0">
                <a:solidFill>
                  <a:srgbClr val="FFFFFF"/>
                </a:solidFill>
                <a:latin typeface="Trebuchet MS" panose="020B0603020202020204"/>
                <a:ea typeface="Trebuchet MS" panose="020B0603020202020204"/>
                <a:cs typeface="Trebuchet MS" panose="020B0603020202020204"/>
                <a:sym typeface="Trebuchet MS" panose="020B0603020202020204"/>
              </a:rPr>
              <a:t>U18</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0"/>
          <p:cNvSpPr/>
          <p:nvPr/>
        </p:nvSpPr>
        <p:spPr>
          <a:xfrm>
            <a:off x="577594" y="565404"/>
            <a:ext cx="3496056" cy="542545"/>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23" name="Google Shape;323;p50"/>
          <p:cNvSpPr txBox="1">
            <a:spLocks noGrp="1"/>
          </p:cNvSpPr>
          <p:nvPr>
            <p:ph type="title"/>
          </p:nvPr>
        </p:nvSpPr>
        <p:spPr>
          <a:xfrm>
            <a:off x="618235" y="1828025"/>
            <a:ext cx="6388737" cy="513716"/>
          </a:xfrm>
          <a:prstGeom prst="rect">
            <a:avLst/>
          </a:prstGeom>
          <a:noFill/>
          <a:ln>
            <a:noFill/>
          </a:ln>
        </p:spPr>
        <p:txBody>
          <a:bodyPr spcFirstLastPara="1" wrap="square" lIns="0" tIns="0" rIns="0" bIns="0" anchor="t" anchorCtr="0">
            <a:normAutofit fontScale="90000"/>
          </a:bodyPr>
          <a:lstStyle/>
          <a:p>
            <a:pPr marL="0" lvl="0" indent="12700" algn="l" rtl="0">
              <a:lnSpc>
                <a:spcPct val="100000"/>
              </a:lnSpc>
              <a:spcBef>
                <a:spcPts val="0"/>
              </a:spcBef>
              <a:spcAft>
                <a:spcPts val="0"/>
              </a:spcAft>
              <a:buClr>
                <a:srgbClr val="D34817"/>
              </a:buClr>
              <a:buSzPct val="100000"/>
              <a:buFont typeface="Arial" panose="020B0604020202090204"/>
              <a:buNone/>
            </a:pPr>
            <a:r>
              <a:rPr lang="en-US" sz="2500">
                <a:solidFill>
                  <a:srgbClr val="D34817"/>
                </a:solidFill>
              </a:rPr>
              <a:t>¡ </a:t>
            </a:r>
            <a:r>
              <a:rPr lang="en-US" sz="3200">
                <a:solidFill>
                  <a:srgbClr val="000000"/>
                </a:solidFill>
              </a:rPr>
              <a:t>The referee only provides the ruling!</a:t>
            </a:r>
            <a:endParaRPr lang="en-US" sz="3200">
              <a:solidFill>
                <a:srgbClr val="000000"/>
              </a:solidFill>
            </a:endParaRPr>
          </a:p>
        </p:txBody>
      </p:sp>
      <p:sp>
        <p:nvSpPr>
          <p:cNvPr id="324" name="Google Shape;324;p50"/>
          <p:cNvSpPr txBox="1"/>
          <p:nvPr/>
        </p:nvSpPr>
        <p:spPr>
          <a:xfrm>
            <a:off x="618224" y="2242050"/>
            <a:ext cx="8280900" cy="4126865"/>
          </a:xfrm>
          <a:prstGeom prst="rect">
            <a:avLst/>
          </a:prstGeom>
          <a:noFill/>
          <a:ln>
            <a:noFill/>
          </a:ln>
        </p:spPr>
        <p:txBody>
          <a:bodyPr spcFirstLastPara="1" wrap="square" lIns="0" tIns="0" rIns="0" bIns="0" anchor="t" anchorCtr="0">
            <a:spAutoFit/>
          </a:bodyPr>
          <a:lstStyle/>
          <a:p>
            <a:pPr marL="457200" marR="2239010" lvl="0" indent="0" algn="l" rtl="0">
              <a:lnSpc>
                <a:spcPct val="118000"/>
              </a:lnSpc>
              <a:spcBef>
                <a:spcPts val="0"/>
              </a:spcBef>
              <a:spcAft>
                <a:spcPts val="0"/>
              </a:spcAft>
              <a:buClr>
                <a:srgbClr val="000000"/>
              </a:buClr>
              <a:buSzPts val="2800"/>
              <a:buFont typeface="Arial" panose="020B0604020202090204"/>
              <a:buNone/>
            </a:pPr>
            <a:endParaRPr lang="en-US" sz="28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457200" marR="2239010" lvl="0" indent="0" algn="l" rtl="0">
              <a:lnSpc>
                <a:spcPct val="118000"/>
              </a:lnSpc>
              <a:spcBef>
                <a:spcPts val="0"/>
              </a:spcBef>
              <a:spcAft>
                <a:spcPts val="0"/>
              </a:spcAft>
              <a:buClr>
                <a:srgbClr val="000000"/>
              </a:buClr>
              <a:buSzPts val="2800"/>
              <a:buFont typeface="Arial" panose="020B0604020202090204"/>
              <a:buNone/>
            </a:pPr>
            <a:r>
              <a:rPr lang="en-US" sz="2800" b="0" i="0" u="none" strike="noStrike" cap="none" dirty="0">
                <a:solidFill>
                  <a:srgbClr val="000000"/>
                </a:solidFill>
                <a:latin typeface="Arial" panose="020B0604020202090204"/>
                <a:ea typeface="Arial" panose="020B0604020202090204"/>
                <a:cs typeface="Arial" panose="020B0604020202090204"/>
                <a:sym typeface="Arial" panose="020B0604020202090204"/>
              </a:rPr>
              <a:t>Don’t ask him or her how many games</a:t>
            </a:r>
            <a:r>
              <a:rPr lang="en-US" sz="2800" dirty="0"/>
              <a:t>.</a:t>
            </a:r>
            <a:r>
              <a:rPr lang="en-US" sz="2800" b="0" i="0" u="none" strike="noStrike" cap="none" dirty="0">
                <a:solidFill>
                  <a:srgbClr val="000000"/>
                </a:solidFill>
                <a:latin typeface="Arial" panose="020B0604020202090204"/>
                <a:ea typeface="Arial" panose="020B0604020202090204"/>
                <a:cs typeface="Arial" panose="020B0604020202090204"/>
                <a:sym typeface="Arial" panose="020B0604020202090204"/>
              </a:rPr>
              <a:t>  Don’t debate the call.</a:t>
            </a:r>
            <a:endParaRPr dirty="0"/>
          </a:p>
          <a:p>
            <a:pPr marL="332740" marR="140970" lvl="0" indent="-307340" algn="just" rtl="0">
              <a:lnSpc>
                <a:spcPct val="100000"/>
              </a:lnSpc>
              <a:spcBef>
                <a:spcPts val="1100"/>
              </a:spcBef>
              <a:spcAft>
                <a:spcPts val="0"/>
              </a:spcAft>
              <a:buClr>
                <a:srgbClr val="000000"/>
              </a:buClr>
              <a:buSzPts val="2350"/>
              <a:buFont typeface="Arial" panose="020B0604020202090204"/>
              <a:buChar char="¡"/>
            </a:pPr>
            <a:r>
              <a:rPr lang="en-US" sz="3000" b="0" i="0" u="none" strike="noStrike" cap="none" dirty="0">
                <a:solidFill>
                  <a:srgbClr val="000000"/>
                </a:solidFill>
                <a:latin typeface="Arial" panose="020B0604020202090204"/>
                <a:ea typeface="Arial" panose="020B0604020202090204"/>
                <a:cs typeface="Arial" panose="020B0604020202090204"/>
                <a:sym typeface="Arial" panose="020B0604020202090204"/>
              </a:rPr>
              <a:t>District should track history and provide the</a:t>
            </a:r>
            <a:r>
              <a:rPr lang="en-US" sz="3000" dirty="0"/>
              <a:t> </a:t>
            </a:r>
            <a:r>
              <a:rPr lang="en-US" sz="3000" b="0" i="0" u="none" strike="noStrike" cap="none" dirty="0">
                <a:solidFill>
                  <a:srgbClr val="000000"/>
                </a:solidFill>
                <a:latin typeface="Arial" panose="020B0604020202090204"/>
                <a:ea typeface="Arial" panose="020B0604020202090204"/>
                <a:cs typeface="Arial" panose="020B0604020202090204"/>
                <a:sym typeface="Arial" panose="020B0604020202090204"/>
              </a:rPr>
              <a:t>suspension</a:t>
            </a:r>
            <a:r>
              <a:rPr lang="en-US" sz="3000" dirty="0"/>
              <a:t> </a:t>
            </a:r>
            <a:r>
              <a:rPr lang="en-US" sz="3000" b="0" i="0" u="none" strike="noStrike" cap="none" dirty="0">
                <a:solidFill>
                  <a:srgbClr val="000000"/>
                </a:solidFill>
                <a:latin typeface="Arial" panose="020B0604020202090204"/>
                <a:ea typeface="Arial" panose="020B0604020202090204"/>
                <a:cs typeface="Arial" panose="020B0604020202090204"/>
                <a:sym typeface="Arial" panose="020B0604020202090204"/>
              </a:rPr>
              <a:t>and record that suspensions are  served.</a:t>
            </a:r>
            <a:endParaRPr sz="1200" dirty="0"/>
          </a:p>
          <a:p>
            <a:pPr marL="332740" marR="5080" lvl="0" indent="-307340" algn="l" rtl="0">
              <a:lnSpc>
                <a:spcPct val="100000"/>
              </a:lnSpc>
              <a:spcBef>
                <a:spcPts val="1200"/>
              </a:spcBef>
              <a:spcAft>
                <a:spcPts val="0"/>
              </a:spcAft>
              <a:buClr>
                <a:srgbClr val="000000"/>
              </a:buClr>
              <a:buSzPts val="2350"/>
              <a:buFont typeface="Arial" panose="020B0604020202090204"/>
              <a:buChar char="¡"/>
            </a:pPr>
            <a:r>
              <a:rPr lang="en-US" sz="3000" b="0" i="0" u="none" strike="noStrike" cap="none" dirty="0">
                <a:solidFill>
                  <a:srgbClr val="000000"/>
                </a:solidFill>
                <a:latin typeface="Arial" panose="020B0604020202090204"/>
                <a:ea typeface="Arial" panose="020B0604020202090204"/>
                <a:cs typeface="Arial" panose="020B0604020202090204"/>
                <a:sym typeface="Arial" panose="020B0604020202090204"/>
              </a:rPr>
              <a:t>Ottawa B League will ensure that players and  coaches serve their suspensions as reported.</a:t>
            </a:r>
            <a:endParaRPr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1"/>
          <p:cNvSpPr/>
          <p:nvPr/>
        </p:nvSpPr>
        <p:spPr>
          <a:xfrm>
            <a:off x="589786" y="559308"/>
            <a:ext cx="5006342" cy="554737"/>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30" name="Google Shape;330;p51"/>
          <p:cNvSpPr txBox="1"/>
          <p:nvPr/>
        </p:nvSpPr>
        <p:spPr>
          <a:xfrm>
            <a:off x="618235" y="1828025"/>
            <a:ext cx="7496700" cy="3742800"/>
          </a:xfrm>
          <a:prstGeom prst="rect">
            <a:avLst/>
          </a:prstGeom>
          <a:noFill/>
          <a:ln>
            <a:noFill/>
          </a:ln>
        </p:spPr>
        <p:txBody>
          <a:bodyPr spcFirstLastPara="1" wrap="square" lIns="0" tIns="0" rIns="0" bIns="0" anchor="t" anchorCtr="0">
            <a:spAutoFit/>
          </a:bodyPr>
          <a:lstStyle/>
          <a:p>
            <a:pPr marL="332105" marR="648335" lvl="0" indent="-319405" algn="l" rtl="0">
              <a:lnSpc>
                <a:spcPct val="100000"/>
              </a:lnSpc>
              <a:spcBef>
                <a:spcPts val="0"/>
              </a:spcBef>
              <a:spcAft>
                <a:spcPts val="0"/>
              </a:spcAft>
              <a:buClr>
                <a:srgbClr val="000000"/>
              </a:buClr>
              <a:buSzPts val="2550"/>
              <a:buFont typeface="Arial" panose="020B0604020202090204"/>
              <a:buChar char="¡"/>
            </a:pPr>
            <a:r>
              <a:rPr lang="en-US" sz="3200" b="0" i="0" u="none" strike="noStrike" cap="none" dirty="0">
                <a:solidFill>
                  <a:srgbClr val="000000"/>
                </a:solidFill>
                <a:latin typeface="Arial" panose="020B0604020202090204"/>
                <a:ea typeface="Arial" panose="020B0604020202090204"/>
                <a:cs typeface="Arial" panose="020B0604020202090204"/>
                <a:sym typeface="Arial" panose="020B0604020202090204"/>
              </a:rPr>
              <a:t>Meaningful games – are league, playoff, and tournament games.</a:t>
            </a:r>
            <a:endParaRPr dirty="0"/>
          </a:p>
          <a:p>
            <a:pPr marL="332740" marR="1356995" lvl="0" indent="-320040" algn="l" rtl="0">
              <a:lnSpc>
                <a:spcPct val="100000"/>
              </a:lnSpc>
              <a:spcBef>
                <a:spcPts val="1100"/>
              </a:spcBef>
              <a:spcAft>
                <a:spcPts val="0"/>
              </a:spcAft>
              <a:buClr>
                <a:srgbClr val="000000"/>
              </a:buClr>
              <a:buSzPts val="2550"/>
              <a:buFont typeface="Arial" panose="020B0604020202090204"/>
              <a:buChar char="¡"/>
            </a:pPr>
            <a:r>
              <a:rPr lang="en-US" sz="3200" b="0" i="0" u="none" strike="noStrike" cap="none" dirty="0">
                <a:solidFill>
                  <a:srgbClr val="000000"/>
                </a:solidFill>
                <a:latin typeface="Arial" panose="020B0604020202090204"/>
                <a:ea typeface="Arial" panose="020B0604020202090204"/>
                <a:cs typeface="Arial" panose="020B0604020202090204"/>
                <a:sym typeface="Arial" panose="020B0604020202090204"/>
              </a:rPr>
              <a:t>Forfeit games are not considered a meaningful game.</a:t>
            </a:r>
            <a:endParaRPr dirty="0"/>
          </a:p>
          <a:p>
            <a:pPr marL="332740" marR="5080" lvl="0" indent="-320040" algn="l" rtl="0">
              <a:lnSpc>
                <a:spcPct val="100000"/>
              </a:lnSpc>
              <a:spcBef>
                <a:spcPts val="1200"/>
              </a:spcBef>
              <a:spcAft>
                <a:spcPts val="0"/>
              </a:spcAft>
              <a:buClr>
                <a:srgbClr val="000000"/>
              </a:buClr>
              <a:buSzPts val="2550"/>
              <a:buFont typeface="Arial" panose="020B0604020202090204"/>
              <a:buChar char="¡"/>
            </a:pPr>
            <a:r>
              <a:rPr lang="en-US" sz="3200" b="0" i="0" u="none" strike="noStrike" cap="none" dirty="0">
                <a:solidFill>
                  <a:srgbClr val="000000"/>
                </a:solidFill>
                <a:latin typeface="Arial" panose="020B0604020202090204"/>
                <a:ea typeface="Arial" panose="020B0604020202090204"/>
                <a:cs typeface="Arial" panose="020B0604020202090204"/>
                <a:sym typeface="Arial" panose="020B0604020202090204"/>
              </a:rPr>
              <a:t>Under no circumstances will exhibition and  all-star games be played or used to serve  suspensions.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2"/>
          <p:cNvSpPr/>
          <p:nvPr/>
        </p:nvSpPr>
        <p:spPr>
          <a:xfrm>
            <a:off x="589786" y="565404"/>
            <a:ext cx="4137661" cy="548639"/>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36" name="Google Shape;336;p52"/>
          <p:cNvSpPr txBox="1"/>
          <p:nvPr/>
        </p:nvSpPr>
        <p:spPr>
          <a:xfrm>
            <a:off x="379026" y="1776209"/>
            <a:ext cx="8344500" cy="4663800"/>
          </a:xfrm>
          <a:prstGeom prst="rect">
            <a:avLst/>
          </a:prstGeom>
          <a:noFill/>
          <a:ln>
            <a:noFill/>
          </a:ln>
        </p:spPr>
        <p:txBody>
          <a:bodyPr spcFirstLastPara="1" wrap="square" lIns="0" tIns="0" rIns="0" bIns="0" anchor="t" anchorCtr="0">
            <a:spAutoFit/>
          </a:bodyPr>
          <a:lstStyle/>
          <a:p>
            <a:pPr marL="289560" marR="5080" lvl="0" indent="-276860" algn="l" rtl="0">
              <a:lnSpc>
                <a:spcPct val="95000"/>
              </a:lnSpc>
              <a:spcBef>
                <a:spcPts val="0"/>
              </a:spcBef>
              <a:spcAft>
                <a:spcPts val="0"/>
              </a:spcAft>
              <a:buClr>
                <a:srgbClr val="000000"/>
              </a:buClr>
              <a:buSzPts val="1750"/>
              <a:buFont typeface="Arial" panose="020B0604020202090204"/>
              <a:buChar char="¡"/>
            </a:pP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Hockey Canada: when a team is found guilty of using an ineligible  player, points will be automatically removed from the offending team,  no additional points will be awarded to the compliant team.</a:t>
            </a:r>
            <a:endPar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289560" marR="325755" lvl="0" indent="-276860" algn="l" rtl="0">
              <a:lnSpc>
                <a:spcPct val="95000"/>
              </a:lnSpc>
              <a:spcBef>
                <a:spcPts val="1200"/>
              </a:spcBef>
              <a:spcAft>
                <a:spcPts val="0"/>
              </a:spcAft>
              <a:buClr>
                <a:srgbClr val="000000"/>
              </a:buClr>
              <a:buSzPts val="1750"/>
              <a:buFont typeface="Arial" panose="020B0604020202090204"/>
              <a:buChar char="¡"/>
            </a:pP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Per HEO Code of Discipline the Head Coach of the game with  the ineligible player is subject to sanction, including suspension.</a:t>
            </a:r>
            <a:endPar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289560" marR="498475" lvl="0" indent="-276860" algn="l" rtl="0">
              <a:lnSpc>
                <a:spcPct val="95000"/>
              </a:lnSpc>
              <a:spcBef>
                <a:spcPts val="1200"/>
              </a:spcBef>
              <a:spcAft>
                <a:spcPts val="0"/>
              </a:spcAft>
              <a:buClr>
                <a:srgbClr val="FF0000"/>
              </a:buClr>
              <a:buSzPts val="1750"/>
              <a:buFont typeface="Arial" panose="020B0604020202090204"/>
              <a:buChar char="¡"/>
            </a:pPr>
            <a:r>
              <a:rPr lang="en-US" sz="2200" b="0" i="0" u="none" strike="noStrike" cap="none">
                <a:solidFill>
                  <a:srgbClr val="FF0000"/>
                </a:solidFill>
                <a:latin typeface="Arial" panose="020B0604020202090204"/>
                <a:ea typeface="Arial" panose="020B0604020202090204"/>
                <a:cs typeface="Arial" panose="020B0604020202090204"/>
                <a:sym typeface="Arial" panose="020B0604020202090204"/>
              </a:rPr>
              <a:t>The League may apply additional suspensions to the coach and/or other team officials.</a:t>
            </a:r>
            <a:endParaRPr lang="en-US" sz="2200" b="0" i="0" u="none" strike="noStrike" cap="none">
              <a:solidFill>
                <a:srgbClr val="FF0000"/>
              </a:solidFill>
              <a:latin typeface="Arial" panose="020B0604020202090204"/>
              <a:ea typeface="Arial" panose="020B0604020202090204"/>
              <a:cs typeface="Arial" panose="020B0604020202090204"/>
              <a:sym typeface="Arial" panose="020B0604020202090204"/>
            </a:endParaRPr>
          </a:p>
          <a:p>
            <a:pPr marL="289560" marR="136525" lvl="0" indent="-276860" algn="just" rtl="0">
              <a:lnSpc>
                <a:spcPct val="95000"/>
              </a:lnSpc>
              <a:spcBef>
                <a:spcPts val="1200"/>
              </a:spcBef>
              <a:spcAft>
                <a:spcPts val="0"/>
              </a:spcAft>
              <a:buClr>
                <a:srgbClr val="000000"/>
              </a:buClr>
              <a:buSzPts val="1750"/>
              <a:buFont typeface="Arial" panose="020B0604020202090204"/>
              <a:buChar char="¡"/>
            </a:pP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The Convenor will adjust the divisional standings to reflect the points  and wins/ties forfeited by the team. The home &amp; visiting team official  is responsible for reporting to their respective District Chairperson.</a:t>
            </a:r>
            <a:endPar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3"/>
          <p:cNvSpPr/>
          <p:nvPr/>
        </p:nvSpPr>
        <p:spPr>
          <a:xfrm>
            <a:off x="573023" y="559308"/>
            <a:ext cx="4335780" cy="54864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42" name="Google Shape;342;p53"/>
          <p:cNvSpPr txBox="1"/>
          <p:nvPr/>
        </p:nvSpPr>
        <p:spPr>
          <a:xfrm>
            <a:off x="379026" y="1765541"/>
            <a:ext cx="8298300" cy="4540200"/>
          </a:xfrm>
          <a:prstGeom prst="rect">
            <a:avLst/>
          </a:prstGeom>
          <a:noFill/>
          <a:ln>
            <a:noFill/>
          </a:ln>
        </p:spPr>
        <p:txBody>
          <a:bodyPr spcFirstLastPara="1" wrap="square" lIns="0" tIns="0" rIns="0" bIns="0" anchor="t" anchorCtr="0">
            <a:spAutoFit/>
          </a:bodyPr>
          <a:lstStyle/>
          <a:p>
            <a:pPr marL="277495" marR="5080" lvl="0" indent="-265430" algn="l" rtl="0">
              <a:lnSpc>
                <a:spcPct val="96000"/>
              </a:lnSpc>
              <a:spcBef>
                <a:spcPts val="0"/>
              </a:spcBef>
              <a:spcAft>
                <a:spcPts val="0"/>
              </a:spcAft>
              <a:buClr>
                <a:srgbClr val="D34817"/>
              </a:buClr>
              <a:buSzPts val="2000"/>
              <a:buFont typeface="Arial" panose="020B0604020202090204"/>
              <a:buNone/>
            </a:pPr>
            <a:r>
              <a:rPr lang="en-US" sz="2000" b="0" i="0" u="none" strike="noStrike" cap="none">
                <a:solidFill>
                  <a:srgbClr val="D34817"/>
                </a:solidFill>
                <a:latin typeface="Arial" panose="020B0604020202090204"/>
                <a:ea typeface="Arial" panose="020B0604020202090204"/>
                <a:cs typeface="Arial" panose="020B0604020202090204"/>
                <a:sym typeface="Arial" panose="020B0604020202090204"/>
              </a:rPr>
              <a:t>¡ </a:t>
            </a:r>
            <a:r>
              <a:rPr lang="en-US" sz="2300" b="0" i="0" u="none" strike="noStrike" cap="none">
                <a:solidFill>
                  <a:srgbClr val="000000"/>
                </a:solidFill>
                <a:latin typeface="Arial" panose="020B0604020202090204"/>
                <a:ea typeface="Arial" panose="020B0604020202090204"/>
                <a:cs typeface="Arial" panose="020B0604020202090204"/>
                <a:sym typeface="Arial" panose="020B0604020202090204"/>
              </a:rPr>
              <a:t>Team officials: (Coaches, Assistant Coaches, Managers and  Trainers) are responsible to ensure that the Code of Discipline  is followed during “B” League games, exhibition games and  tournaments.</a:t>
            </a:r>
            <a:endParaRPr sz="23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a:p>
            <a:pPr marL="289560" marR="52705" lvl="0" indent="-264160" algn="l" rtl="0">
              <a:lnSpc>
                <a:spcPct val="96000"/>
              </a:lnSpc>
              <a:spcBef>
                <a:spcPts val="1200"/>
              </a:spcBef>
              <a:spcAft>
                <a:spcPts val="0"/>
              </a:spcAft>
              <a:buClr>
                <a:srgbClr val="000000"/>
              </a:buClr>
              <a:buSzPts val="1800"/>
              <a:buFont typeface="Arial" panose="020B0604020202090204"/>
              <a:buChar char="▪"/>
            </a:pPr>
            <a:r>
              <a:rPr lang="en-US" sz="2300" b="0" i="0" u="none" strike="noStrike" cap="none">
                <a:solidFill>
                  <a:srgbClr val="000000"/>
                </a:solidFill>
                <a:latin typeface="Arial" panose="020B0604020202090204"/>
                <a:ea typeface="Arial" panose="020B0604020202090204"/>
                <a:cs typeface="Arial" panose="020B0604020202090204"/>
                <a:sym typeface="Arial" panose="020B0604020202090204"/>
              </a:rPr>
              <a:t>Players must fully comply with Hockey Canada, HEO Minor &amp;  “B” League Playing Rules. Failure to comply will result in  disciplinary action by the League. In all instances, the coach  or acting coach for that game will be responsible.</a:t>
            </a:r>
            <a:endParaRPr sz="1200"/>
          </a:p>
          <a:p>
            <a:pPr marL="289560" marR="1637030" lvl="0" indent="-264160" algn="l" rtl="0">
              <a:lnSpc>
                <a:spcPct val="96000"/>
              </a:lnSpc>
              <a:spcBef>
                <a:spcPts val="1200"/>
              </a:spcBef>
              <a:spcAft>
                <a:spcPts val="0"/>
              </a:spcAft>
              <a:buClr>
                <a:srgbClr val="000000"/>
              </a:buClr>
              <a:buSzPts val="1800"/>
              <a:buFont typeface="Arial" panose="020B0604020202090204"/>
              <a:buChar char="▪"/>
            </a:pPr>
            <a:r>
              <a:rPr lang="en-US" sz="2300" b="0" i="0" u="none" strike="noStrike" cap="none">
                <a:solidFill>
                  <a:srgbClr val="000000"/>
                </a:solidFill>
                <a:latin typeface="Arial" panose="020B0604020202090204"/>
                <a:ea typeface="Arial" panose="020B0604020202090204"/>
                <a:cs typeface="Arial" panose="020B0604020202090204"/>
                <a:sym typeface="Arial" panose="020B0604020202090204"/>
              </a:rPr>
              <a:t>The League will, at its discretion hold other team  management responsible.</a:t>
            </a:r>
            <a:endParaRPr sz="1200"/>
          </a:p>
          <a:p>
            <a:pPr marL="289560" marR="130810" lvl="0" indent="-264160" algn="l" rtl="0">
              <a:lnSpc>
                <a:spcPct val="96000"/>
              </a:lnSpc>
              <a:spcBef>
                <a:spcPts val="1200"/>
              </a:spcBef>
              <a:spcAft>
                <a:spcPts val="0"/>
              </a:spcAft>
              <a:buClr>
                <a:srgbClr val="000000"/>
              </a:buClr>
              <a:buSzPts val="1800"/>
              <a:buFont typeface="Arial" panose="020B0604020202090204"/>
              <a:buChar char="▪"/>
            </a:pPr>
            <a:r>
              <a:rPr lang="en-US" sz="2300" b="0" i="0" u="none" strike="noStrike" cap="none">
                <a:solidFill>
                  <a:srgbClr val="000000"/>
                </a:solidFill>
                <a:latin typeface="Arial" panose="020B0604020202090204"/>
                <a:ea typeface="Arial" panose="020B0604020202090204"/>
                <a:cs typeface="Arial" panose="020B0604020202090204"/>
                <a:sym typeface="Arial" panose="020B0604020202090204"/>
              </a:rPr>
              <a:t>The home &amp; visiting team official is responsible for reporting  to their respective District Chairperson.</a:t>
            </a:r>
            <a:endParaRPr sz="1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4"/>
          <p:cNvSpPr/>
          <p:nvPr/>
        </p:nvSpPr>
        <p:spPr>
          <a:xfrm>
            <a:off x="589787" y="559308"/>
            <a:ext cx="4202550" cy="54864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48" name="Google Shape;348;p54"/>
          <p:cNvSpPr txBox="1"/>
          <p:nvPr/>
        </p:nvSpPr>
        <p:spPr>
          <a:xfrm>
            <a:off x="379027" y="1696872"/>
            <a:ext cx="8418300" cy="4956300"/>
          </a:xfrm>
          <a:prstGeom prst="rect">
            <a:avLst/>
          </a:prstGeom>
          <a:noFill/>
          <a:ln>
            <a:noFill/>
          </a:ln>
        </p:spPr>
        <p:txBody>
          <a:bodyPr spcFirstLastPara="1" wrap="square" lIns="0" tIns="0" rIns="0" bIns="0" anchor="t" anchorCtr="0">
            <a:spAutoFit/>
          </a:bodyPr>
          <a:lstStyle/>
          <a:p>
            <a:pPr marL="193675" marR="5080" lvl="0" indent="-174625" algn="l" rtl="0">
              <a:lnSpc>
                <a:spcPct val="100000"/>
              </a:lnSpc>
              <a:spcBef>
                <a:spcPts val="0"/>
              </a:spcBef>
              <a:spcAft>
                <a:spcPts val="0"/>
              </a:spcAft>
              <a:buClr>
                <a:srgbClr val="000000"/>
              </a:buClr>
              <a:buSzPts val="950"/>
              <a:buFont typeface="Arial" panose="020B0604020202090204"/>
              <a:buChar char="¡"/>
            </a:pP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Within </a:t>
            </a:r>
            <a:r>
              <a:rPr lang="en-US" sz="1200" dirty="0"/>
              <a:t>the U16 and U18</a:t>
            </a: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 divisions, playoffs will be comprised of the 8 teams with the highest regular season standing, unless otherwise  directed by the League. Teams outside of the top 8 will compete in the B-side Playoffs.</a:t>
            </a:r>
            <a:endParaRPr sz="1300" dirty="0"/>
          </a:p>
          <a:p>
            <a:pPr marL="0" marR="0" lvl="0" indent="0" algn="l" rtl="0">
              <a:lnSpc>
                <a:spcPct val="100000"/>
              </a:lnSpc>
              <a:spcBef>
                <a:spcPts val="0"/>
              </a:spcBef>
              <a:spcAft>
                <a:spcPts val="0"/>
              </a:spcAft>
              <a:buClr>
                <a:srgbClr val="000000"/>
              </a:buClr>
              <a:buSzPts val="1300"/>
              <a:buFont typeface="Arial" panose="020B0604020202090204"/>
              <a:buNone/>
            </a:pPr>
            <a:endParaRPr sz="12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193675" marR="120650" lvl="0" indent="-174625" algn="l" rtl="0">
              <a:lnSpc>
                <a:spcPct val="100000"/>
              </a:lnSpc>
              <a:spcBef>
                <a:spcPts val="0"/>
              </a:spcBef>
              <a:spcAft>
                <a:spcPts val="0"/>
              </a:spcAft>
              <a:buClr>
                <a:srgbClr val="000000"/>
              </a:buClr>
              <a:buSzPts val="950"/>
              <a:buFont typeface="Arial" panose="020B0604020202090204"/>
              <a:buChar char="¡"/>
            </a:pPr>
            <a:r>
              <a:rPr lang="en-US" sz="12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Play-off Format</a:t>
            </a: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 League Executive will specify the start and end dates for all playoff rounds. No changes will be  permitted to home ice dates once submitted and accepted by the League. Convenors will be responsible to schedule all  play-off games within their division.</a:t>
            </a:r>
            <a:endParaRPr sz="17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0" lvl="0" indent="0" algn="l" rtl="0">
              <a:lnSpc>
                <a:spcPct val="100000"/>
              </a:lnSpc>
              <a:spcBef>
                <a:spcPts val="0"/>
              </a:spcBef>
              <a:spcAft>
                <a:spcPts val="0"/>
              </a:spcAft>
              <a:buClr>
                <a:srgbClr val="000000"/>
              </a:buClr>
              <a:buSzPts val="1800"/>
              <a:buFont typeface="Arial" panose="020B0604020202090204"/>
              <a:buNone/>
            </a:pPr>
            <a:endParaRPr sz="17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193675" marR="61595" lvl="0" indent="-174625" algn="l" rtl="0">
              <a:lnSpc>
                <a:spcPct val="100000"/>
              </a:lnSpc>
              <a:spcBef>
                <a:spcPts val="0"/>
              </a:spcBef>
              <a:spcAft>
                <a:spcPts val="0"/>
              </a:spcAft>
              <a:buClr>
                <a:srgbClr val="000000"/>
              </a:buClr>
              <a:buSzPts val="950"/>
              <a:buFont typeface="Arial" panose="020B0604020202090204"/>
              <a:buChar char="¡"/>
            </a:pPr>
            <a:r>
              <a:rPr lang="en-US" sz="12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Playoff Game Notification: </a:t>
            </a: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Every attempt will be made to provide play-off game notification thirty-six (36) </a:t>
            </a:r>
            <a:r>
              <a:rPr lang="en-US" sz="1200" b="0" i="0" u="none" strike="noStrike" cap="none" dirty="0" err="1">
                <a:solidFill>
                  <a:srgbClr val="000000"/>
                </a:solidFill>
                <a:latin typeface="Arial" panose="020B0604020202090204"/>
                <a:ea typeface="Arial" panose="020B0604020202090204"/>
                <a:cs typeface="Arial" panose="020B0604020202090204"/>
                <a:sym typeface="Arial" panose="020B0604020202090204"/>
              </a:rPr>
              <a:t>hrs</a:t>
            </a: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 before  the scheduled game time/date. In some circumstances, notification may be less than thirty-six (36) hrs. Teams waiting  for another series to finish will be advised to be ready to play on a certain day, even though the team they are to play has  not been named, nor ice time confirmed. </a:t>
            </a:r>
            <a:r>
              <a:rPr lang="en-US" sz="12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Any coach who refuses to play a play-off game as scheduled will be subject  to immediate disciplinary action, including FORFEITURE OF POINTS AND SUSPENSION OF THE COACH for at least  the next meaningful game.</a:t>
            </a:r>
            <a:endParaRPr sz="1300" dirty="0"/>
          </a:p>
          <a:p>
            <a:pPr marL="0" marR="0" lvl="0" indent="0" algn="l" rtl="0">
              <a:lnSpc>
                <a:spcPct val="100000"/>
              </a:lnSpc>
              <a:spcBef>
                <a:spcPts val="0"/>
              </a:spcBef>
              <a:spcAft>
                <a:spcPts val="0"/>
              </a:spcAft>
              <a:buClr>
                <a:srgbClr val="000000"/>
              </a:buClr>
              <a:buSzPts val="1300"/>
              <a:buFont typeface="Arial" panose="020B0604020202090204"/>
              <a:buNone/>
            </a:pPr>
            <a:endParaRPr sz="12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endParaRPr>
          </a:p>
          <a:p>
            <a:pPr marL="193675" marR="207645" lvl="0" indent="-174625" algn="l" rtl="0">
              <a:lnSpc>
                <a:spcPct val="100000"/>
              </a:lnSpc>
              <a:spcBef>
                <a:spcPts val="0"/>
              </a:spcBef>
              <a:spcAft>
                <a:spcPts val="0"/>
              </a:spcAft>
              <a:buClr>
                <a:srgbClr val="000000"/>
              </a:buClr>
              <a:buSzPts val="950"/>
              <a:buFont typeface="Arial" panose="020B0604020202090204"/>
              <a:buChar char="¡"/>
            </a:pPr>
            <a:r>
              <a:rPr lang="en-US" sz="12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Home Ice Advantage: </a:t>
            </a: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In any series, the team that finished the regular season highest in League standings has “Home  Ice Advantage”. Home ice advantage is </a:t>
            </a:r>
            <a:r>
              <a:rPr lang="en-US" sz="1200" b="0" i="1" u="sng"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not</a:t>
            </a:r>
            <a:r>
              <a:rPr lang="en-US" sz="1200" b="0" i="1"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 </a:t>
            </a: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automatically guaranteed the first game of a series on home ice.</a:t>
            </a:r>
            <a:endParaRPr sz="17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502920" lvl="0" indent="193675" algn="l" rtl="0">
              <a:lnSpc>
                <a:spcPct val="100000"/>
              </a:lnSpc>
              <a:spcBef>
                <a:spcPts val="0"/>
              </a:spcBef>
              <a:spcAft>
                <a:spcPts val="0"/>
              </a:spcAft>
              <a:buClr>
                <a:srgbClr val="000000"/>
              </a:buClr>
              <a:buSzPts val="1300"/>
              <a:buFont typeface="Arial" panose="020B0604020202090204"/>
              <a:buNone/>
            </a:pP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Associations are required to provide home ice for playoffs in a timely manner. If an association cannot provide the  required ice, the league will find ice and bill the association.</a:t>
            </a:r>
            <a:endParaRPr sz="1300" dirty="0"/>
          </a:p>
          <a:p>
            <a:pPr marL="0" marR="0" lvl="0" indent="0" algn="l" rtl="0">
              <a:lnSpc>
                <a:spcPct val="100000"/>
              </a:lnSpc>
              <a:spcBef>
                <a:spcPts val="0"/>
              </a:spcBef>
              <a:spcAft>
                <a:spcPts val="0"/>
              </a:spcAft>
              <a:buClr>
                <a:srgbClr val="000000"/>
              </a:buClr>
              <a:buSzPts val="1300"/>
              <a:buFont typeface="Times New Roman" panose="02020503050405090304"/>
              <a:buNone/>
            </a:pPr>
            <a:endParaRPr sz="12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193675" marR="258445" lvl="0" indent="-174625" algn="l" rtl="0">
              <a:lnSpc>
                <a:spcPct val="100000"/>
              </a:lnSpc>
              <a:spcBef>
                <a:spcPts val="0"/>
              </a:spcBef>
              <a:spcAft>
                <a:spcPts val="0"/>
              </a:spcAft>
              <a:buClr>
                <a:srgbClr val="000000"/>
              </a:buClr>
              <a:buSzPts val="950"/>
              <a:buFont typeface="Arial" panose="020B0604020202090204"/>
              <a:buChar char="¡"/>
            </a:pPr>
            <a:r>
              <a:rPr lang="en-US" sz="12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Completion of the Playoffs: </a:t>
            </a: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All playoff rounds for all divisions must be completed by </a:t>
            </a:r>
            <a:r>
              <a:rPr lang="en-US" sz="1200" dirty="0"/>
              <a:t>the date listed on the OBMHL website</a:t>
            </a: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 inclusive of any League imposed blackout periods.</a:t>
            </a:r>
            <a:endParaRPr sz="17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0" marR="0" lvl="0" indent="0" algn="l" rtl="0">
              <a:lnSpc>
                <a:spcPct val="100000"/>
              </a:lnSpc>
              <a:spcBef>
                <a:spcPts val="0"/>
              </a:spcBef>
              <a:spcAft>
                <a:spcPts val="0"/>
              </a:spcAft>
              <a:buClr>
                <a:srgbClr val="000000"/>
              </a:buClr>
              <a:buSzPts val="1800"/>
              <a:buFont typeface="Arial" panose="020B0604020202090204"/>
              <a:buNone/>
            </a:pPr>
            <a:endParaRPr sz="17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193675" marR="111125" lvl="0" indent="-174625" algn="l" rtl="0">
              <a:lnSpc>
                <a:spcPct val="100000"/>
              </a:lnSpc>
              <a:spcBef>
                <a:spcPts val="0"/>
              </a:spcBef>
              <a:spcAft>
                <a:spcPts val="0"/>
              </a:spcAft>
              <a:buClr>
                <a:srgbClr val="000000"/>
              </a:buClr>
              <a:buSzPts val="950"/>
              <a:buFont typeface="Arial" panose="020B0604020202090204"/>
              <a:buChar char="¡"/>
            </a:pPr>
            <a:r>
              <a:rPr lang="en-US" sz="12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March Break</a:t>
            </a: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 The League will schedule no games, from 12:01am the first Friday of the March Break until 6:00pm of the  second Sunday, inclusive. Teams may elect to play during the March Break, provided both teams are in full agreement.  Nonetheless, completion of playoff rounds will not be </a:t>
            </a:r>
            <a:r>
              <a:rPr lang="en-US" sz="1200" b="0" i="0" u="none" strike="noStrike" cap="none" dirty="0" err="1">
                <a:solidFill>
                  <a:srgbClr val="000000"/>
                </a:solidFill>
                <a:latin typeface="Arial" panose="020B0604020202090204"/>
                <a:ea typeface="Arial" panose="020B0604020202090204"/>
                <a:cs typeface="Arial" panose="020B0604020202090204"/>
                <a:sym typeface="Arial" panose="020B0604020202090204"/>
              </a:rPr>
              <a:t>jeopardised</a:t>
            </a:r>
            <a:r>
              <a:rPr lang="en-US" sz="1200" b="0" i="0" u="none" strike="noStrike" cap="none" dirty="0">
                <a:solidFill>
                  <a:srgbClr val="000000"/>
                </a:solidFill>
                <a:latin typeface="Arial" panose="020B0604020202090204"/>
                <a:ea typeface="Arial" panose="020B0604020202090204"/>
                <a:cs typeface="Arial" panose="020B0604020202090204"/>
                <a:sym typeface="Arial" panose="020B0604020202090204"/>
              </a:rPr>
              <a:t> by March Break thus, the Executive reserves the right  to impose games during this period under rule 3- e).</a:t>
            </a:r>
            <a:endParaRPr sz="13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5"/>
          <p:cNvSpPr/>
          <p:nvPr/>
        </p:nvSpPr>
        <p:spPr>
          <a:xfrm>
            <a:off x="589786" y="559308"/>
            <a:ext cx="6013706" cy="554737"/>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54" name="Google Shape;354;p55"/>
          <p:cNvSpPr txBox="1">
            <a:spLocks noGrp="1"/>
          </p:cNvSpPr>
          <p:nvPr>
            <p:ph type="title"/>
          </p:nvPr>
        </p:nvSpPr>
        <p:spPr>
          <a:xfrm>
            <a:off x="375979" y="1757920"/>
            <a:ext cx="8351519" cy="1095376"/>
          </a:xfrm>
          <a:prstGeom prst="rect">
            <a:avLst/>
          </a:prstGeom>
          <a:noFill/>
          <a:ln>
            <a:noFill/>
          </a:ln>
        </p:spPr>
        <p:txBody>
          <a:bodyPr spcFirstLastPara="1" wrap="square" lIns="0" tIns="0" rIns="0" bIns="0" anchor="t" anchorCtr="0">
            <a:normAutofit fontScale="90000"/>
          </a:bodyPr>
          <a:lstStyle/>
          <a:p>
            <a:pPr marL="273050" marR="5080" lvl="0" indent="-260985" algn="just" rtl="0">
              <a:lnSpc>
                <a:spcPct val="80000"/>
              </a:lnSpc>
              <a:spcBef>
                <a:spcPts val="0"/>
              </a:spcBef>
              <a:spcAft>
                <a:spcPts val="0"/>
              </a:spcAft>
              <a:buClr>
                <a:srgbClr val="D34817"/>
              </a:buClr>
              <a:buSzPct val="100000"/>
              <a:buFont typeface="Arial" panose="020B0604020202090204"/>
              <a:buNone/>
            </a:pPr>
            <a:r>
              <a:rPr lang="en-US" sz="2100">
                <a:solidFill>
                  <a:srgbClr val="D34817"/>
                </a:solidFill>
              </a:rPr>
              <a:t>¡ </a:t>
            </a:r>
            <a:r>
              <a:rPr lang="en-US" sz="2700">
                <a:solidFill>
                  <a:srgbClr val="000000"/>
                </a:solidFill>
              </a:rPr>
              <a:t>End of Season Standings: If two or more teams are tied in  points at the conclusion of the regular season, ties will be  broken in the following order of precedence:</a:t>
            </a:r>
            <a:endParaRPr lang="en-US" sz="2700">
              <a:solidFill>
                <a:srgbClr val="000000"/>
              </a:solidFill>
            </a:endParaRPr>
          </a:p>
        </p:txBody>
      </p:sp>
      <p:sp>
        <p:nvSpPr>
          <p:cNvPr id="355" name="Google Shape;355;p55"/>
          <p:cNvSpPr txBox="1"/>
          <p:nvPr/>
        </p:nvSpPr>
        <p:spPr>
          <a:xfrm>
            <a:off x="648774" y="2829293"/>
            <a:ext cx="7956000" cy="3127010"/>
          </a:xfrm>
          <a:prstGeom prst="rect">
            <a:avLst/>
          </a:prstGeom>
          <a:noFill/>
          <a:ln>
            <a:noFill/>
          </a:ln>
        </p:spPr>
        <p:txBody>
          <a:bodyPr spcFirstLastPara="1" wrap="square" lIns="0" tIns="0" rIns="0" bIns="0" anchor="t" anchorCtr="0">
            <a:spAutoFit/>
          </a:bodyPr>
          <a:lstStyle/>
          <a:p>
            <a:pPr marL="287020" marR="0" lvl="0" indent="-261620" algn="l" rtl="0">
              <a:lnSpc>
                <a:spcPct val="100000"/>
              </a:lnSpc>
              <a:spcBef>
                <a:spcPts val="0"/>
              </a:spcBef>
              <a:spcAft>
                <a:spcPts val="0"/>
              </a:spcAft>
              <a:buClr>
                <a:srgbClr val="000000"/>
              </a:buClr>
              <a:buSzPts val="2200"/>
              <a:buFont typeface="Arial" panose="020B0604020202090204"/>
              <a:buAutoNum type="romanLcPeriod"/>
            </a:pPr>
            <a:r>
              <a:rPr lang="en-US" sz="2000" b="0" i="0" u="none" strike="noStrike" cap="none" dirty="0">
                <a:solidFill>
                  <a:srgbClr val="000000"/>
                </a:solidFill>
                <a:latin typeface="Arial" panose="020B0604020202090204"/>
                <a:ea typeface="Arial" panose="020B0604020202090204"/>
                <a:cs typeface="Arial" panose="020B0604020202090204"/>
                <a:sym typeface="Arial" panose="020B0604020202090204"/>
              </a:rPr>
              <a:t>Team with most wins overall;</a:t>
            </a:r>
            <a:endParaRPr sz="2000" dirty="0"/>
          </a:p>
          <a:p>
            <a:pPr marL="370840" marR="0" lvl="0" indent="-345440" algn="l" rtl="0">
              <a:lnSpc>
                <a:spcPct val="100000"/>
              </a:lnSpc>
              <a:spcBef>
                <a:spcPts val="0"/>
              </a:spcBef>
              <a:spcAft>
                <a:spcPts val="0"/>
              </a:spcAft>
              <a:buClr>
                <a:srgbClr val="000000"/>
              </a:buClr>
              <a:buSzPts val="2200"/>
              <a:buFont typeface="Arial" panose="020B0604020202090204"/>
              <a:buAutoNum type="romanLcPeriod"/>
            </a:pPr>
            <a:r>
              <a:rPr lang="en-US" sz="2000" b="0" i="0" u="none" strike="noStrike" cap="none" dirty="0">
                <a:solidFill>
                  <a:srgbClr val="000000"/>
                </a:solidFill>
                <a:latin typeface="Arial" panose="020B0604020202090204"/>
                <a:ea typeface="Arial" panose="020B0604020202090204"/>
                <a:cs typeface="Arial" panose="020B0604020202090204"/>
                <a:sym typeface="Arial" panose="020B0604020202090204"/>
              </a:rPr>
              <a:t>Team with most wins against other tied teams;</a:t>
            </a:r>
            <a:endParaRPr sz="2000" dirty="0"/>
          </a:p>
          <a:p>
            <a:pPr marL="370840" marR="0" lvl="0" indent="-345440" algn="l" rtl="0">
              <a:lnSpc>
                <a:spcPct val="104000"/>
              </a:lnSpc>
              <a:spcBef>
                <a:spcPts val="0"/>
              </a:spcBef>
              <a:spcAft>
                <a:spcPts val="0"/>
              </a:spcAft>
              <a:buClr>
                <a:srgbClr val="000000"/>
              </a:buClr>
              <a:buSzPts val="2200"/>
              <a:buFont typeface="Arial" panose="020B0604020202090204"/>
              <a:buAutoNum type="romanLcPeriod"/>
            </a:pPr>
            <a:r>
              <a:rPr lang="en-US" sz="2000" b="0" i="0" u="none" strike="noStrike" cap="none" dirty="0">
                <a:solidFill>
                  <a:srgbClr val="000000"/>
                </a:solidFill>
                <a:latin typeface="Arial" panose="020B0604020202090204"/>
                <a:ea typeface="Arial" panose="020B0604020202090204"/>
                <a:cs typeface="Arial" panose="020B0604020202090204"/>
                <a:sym typeface="Arial" panose="020B0604020202090204"/>
              </a:rPr>
              <a:t>Team with best plus – minus record (goals for – goals against</a:t>
            </a:r>
            <a:endParaRPr sz="2000" dirty="0"/>
          </a:p>
          <a:p>
            <a:pPr marL="0" marR="0" lvl="0" indent="370840" algn="l" rtl="0">
              <a:lnSpc>
                <a:spcPct val="104000"/>
              </a:lnSpc>
              <a:spcBef>
                <a:spcPts val="0"/>
              </a:spcBef>
              <a:spcAft>
                <a:spcPts val="0"/>
              </a:spcAft>
              <a:buClr>
                <a:srgbClr val="000000"/>
              </a:buClr>
              <a:buSzPts val="2400"/>
              <a:buFont typeface="Arial" panose="020B0604020202090204"/>
              <a:buNone/>
            </a:pPr>
            <a:r>
              <a:rPr lang="en-US" sz="2000" b="0" i="0" u="none" strike="noStrike" cap="none" dirty="0">
                <a:solidFill>
                  <a:srgbClr val="000000"/>
                </a:solidFill>
                <a:latin typeface="Arial" panose="020B0604020202090204"/>
                <a:ea typeface="Arial" panose="020B0604020202090204"/>
                <a:cs typeface="Arial" panose="020B0604020202090204"/>
                <a:sym typeface="Arial" panose="020B0604020202090204"/>
              </a:rPr>
              <a:t>= plus/minus rating) in league play;</a:t>
            </a:r>
            <a:endParaRPr sz="2000" dirty="0"/>
          </a:p>
          <a:p>
            <a:pPr marL="370840" marR="0" lvl="0" indent="-345440" algn="l" rtl="0">
              <a:lnSpc>
                <a:spcPct val="104000"/>
              </a:lnSpc>
              <a:spcBef>
                <a:spcPts val="0"/>
              </a:spcBef>
              <a:spcAft>
                <a:spcPts val="0"/>
              </a:spcAft>
              <a:buClr>
                <a:srgbClr val="000000"/>
              </a:buClr>
              <a:buSzPts val="2200"/>
              <a:buFont typeface="Arial" panose="020B0604020202090204"/>
              <a:buAutoNum type="romanLcPeriod" startAt="4"/>
            </a:pPr>
            <a:r>
              <a:rPr lang="en-US" sz="2000" b="0" i="0" u="none" strike="noStrike" cap="none" dirty="0">
                <a:solidFill>
                  <a:srgbClr val="000000"/>
                </a:solidFill>
                <a:latin typeface="Arial" panose="020B0604020202090204"/>
                <a:ea typeface="Arial" panose="020B0604020202090204"/>
                <a:cs typeface="Arial" panose="020B0604020202090204"/>
                <a:sym typeface="Arial" panose="020B0604020202090204"/>
              </a:rPr>
              <a:t>Team with best plus – minus record (goals for – goals against</a:t>
            </a:r>
            <a:endParaRPr sz="2000" dirty="0"/>
          </a:p>
          <a:p>
            <a:pPr marL="0" marR="0" lvl="0" indent="370840" algn="l" rtl="0">
              <a:lnSpc>
                <a:spcPct val="104000"/>
              </a:lnSpc>
              <a:spcBef>
                <a:spcPts val="0"/>
              </a:spcBef>
              <a:spcAft>
                <a:spcPts val="0"/>
              </a:spcAft>
              <a:buClr>
                <a:srgbClr val="000000"/>
              </a:buClr>
              <a:buSzPts val="2400"/>
              <a:buFont typeface="Arial" panose="020B0604020202090204"/>
              <a:buNone/>
            </a:pPr>
            <a:r>
              <a:rPr lang="en-US" sz="2000" b="0" i="0" u="none" strike="noStrike" cap="none" dirty="0">
                <a:solidFill>
                  <a:srgbClr val="000000"/>
                </a:solidFill>
                <a:latin typeface="Arial" panose="020B0604020202090204"/>
                <a:ea typeface="Arial" panose="020B0604020202090204"/>
                <a:cs typeface="Arial" panose="020B0604020202090204"/>
                <a:sym typeface="Arial" panose="020B0604020202090204"/>
              </a:rPr>
              <a:t>= plus/minus rating) in head to head;</a:t>
            </a:r>
            <a:endParaRPr sz="2000" dirty="0"/>
          </a:p>
          <a:p>
            <a:pPr marL="370840" marR="0" lvl="0" indent="-345440" algn="l" rtl="0">
              <a:lnSpc>
                <a:spcPct val="100000"/>
              </a:lnSpc>
              <a:spcBef>
                <a:spcPts val="0"/>
              </a:spcBef>
              <a:spcAft>
                <a:spcPts val="0"/>
              </a:spcAft>
              <a:buClr>
                <a:srgbClr val="000000"/>
              </a:buClr>
              <a:buSzPts val="2200"/>
              <a:buFont typeface="Arial" panose="020B0604020202090204"/>
              <a:buAutoNum type="romanLcPeriod" startAt="5"/>
            </a:pPr>
            <a:r>
              <a:rPr lang="en-US" sz="2000" b="0" i="0" u="none" strike="noStrike" cap="none" dirty="0">
                <a:solidFill>
                  <a:srgbClr val="000000"/>
                </a:solidFill>
                <a:latin typeface="Arial" panose="020B0604020202090204"/>
                <a:ea typeface="Arial" panose="020B0604020202090204"/>
                <a:cs typeface="Arial" panose="020B0604020202090204"/>
                <a:sym typeface="Arial" panose="020B0604020202090204"/>
              </a:rPr>
              <a:t>Team with most goals for;</a:t>
            </a:r>
            <a:endParaRPr sz="2000" dirty="0"/>
          </a:p>
          <a:p>
            <a:pPr marL="370840" marR="0" lvl="0" indent="-345440" algn="l" rtl="0">
              <a:lnSpc>
                <a:spcPct val="100000"/>
              </a:lnSpc>
              <a:spcBef>
                <a:spcPts val="0"/>
              </a:spcBef>
              <a:spcAft>
                <a:spcPts val="0"/>
              </a:spcAft>
              <a:buClr>
                <a:srgbClr val="000000"/>
              </a:buClr>
              <a:buSzPts val="2200"/>
              <a:buFont typeface="Arial" panose="020B0604020202090204"/>
              <a:buAutoNum type="romanLcPeriod" startAt="5"/>
            </a:pPr>
            <a:r>
              <a:rPr lang="en-US" sz="2000" b="0" i="0" u="none" strike="noStrike" cap="none" dirty="0">
                <a:solidFill>
                  <a:srgbClr val="000000"/>
                </a:solidFill>
                <a:latin typeface="Arial" panose="020B0604020202090204"/>
                <a:ea typeface="Arial" panose="020B0604020202090204"/>
                <a:cs typeface="Arial" panose="020B0604020202090204"/>
                <a:sym typeface="Arial" panose="020B0604020202090204"/>
              </a:rPr>
              <a:t>Team with least goals against;</a:t>
            </a:r>
            <a:endParaRPr sz="2000" dirty="0"/>
          </a:p>
          <a:p>
            <a:pPr marL="464820" marR="0" lvl="0" indent="-439420" algn="l" rtl="0">
              <a:lnSpc>
                <a:spcPct val="100000"/>
              </a:lnSpc>
              <a:spcBef>
                <a:spcPts val="0"/>
              </a:spcBef>
              <a:spcAft>
                <a:spcPts val="0"/>
              </a:spcAft>
              <a:buClr>
                <a:srgbClr val="000000"/>
              </a:buClr>
              <a:buSzPts val="2200"/>
              <a:buFont typeface="Arial" panose="020B0604020202090204"/>
              <a:buAutoNum type="romanLcPeriod" startAt="5"/>
            </a:pPr>
            <a:r>
              <a:rPr lang="en-US" sz="2000" b="0" i="0" u="none" strike="noStrike" cap="none" dirty="0">
                <a:solidFill>
                  <a:srgbClr val="000000"/>
                </a:solidFill>
                <a:latin typeface="Arial" panose="020B0604020202090204"/>
                <a:ea typeface="Arial" panose="020B0604020202090204"/>
                <a:cs typeface="Arial" panose="020B0604020202090204"/>
                <a:sym typeface="Arial" panose="020B0604020202090204"/>
              </a:rPr>
              <a:t>Teams with the least penalty minutes;</a:t>
            </a:r>
            <a:endParaRPr sz="2000" dirty="0"/>
          </a:p>
          <a:p>
            <a:pPr marL="464820" marR="0" lvl="0" indent="-439420" algn="l" rtl="0">
              <a:lnSpc>
                <a:spcPct val="100000"/>
              </a:lnSpc>
              <a:spcBef>
                <a:spcPts val="0"/>
              </a:spcBef>
              <a:spcAft>
                <a:spcPts val="0"/>
              </a:spcAft>
              <a:buClr>
                <a:srgbClr val="000000"/>
              </a:buClr>
              <a:buSzPts val="2200"/>
              <a:buFont typeface="Arial" panose="020B0604020202090204"/>
              <a:buAutoNum type="romanLcPeriod" startAt="5"/>
            </a:pPr>
            <a:r>
              <a:rPr lang="en-US" sz="2000" b="0" i="0" u="none" strike="noStrike" cap="none" dirty="0">
                <a:solidFill>
                  <a:srgbClr val="000000"/>
                </a:solidFill>
                <a:latin typeface="Arial" panose="020B0604020202090204"/>
                <a:ea typeface="Arial" panose="020B0604020202090204"/>
                <a:cs typeface="Arial" panose="020B0604020202090204"/>
                <a:sym typeface="Arial" panose="020B0604020202090204"/>
              </a:rPr>
              <a:t>Coin toss by League Convenor.</a:t>
            </a:r>
            <a:endParaRPr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19" y="325728"/>
            <a:ext cx="8219400" cy="766500"/>
          </a:xfrm>
        </p:spPr>
        <p:txBody>
          <a:bodyPr>
            <a:normAutofit/>
          </a:bodyPr>
          <a:lstStyle/>
          <a:p>
            <a:r>
              <a:rPr lang="en-US" sz="3200" b="1" dirty="0">
                <a:solidFill>
                  <a:srgbClr val="FF0000"/>
                </a:solidFill>
              </a:rPr>
              <a:t>U10-U15 Playoffs</a:t>
            </a:r>
            <a:endParaRPr lang="en-US" sz="3200" b="1" dirty="0">
              <a:solidFill>
                <a:srgbClr val="FF0000"/>
              </a:solidFill>
            </a:endParaRPr>
          </a:p>
        </p:txBody>
      </p:sp>
      <p:sp>
        <p:nvSpPr>
          <p:cNvPr id="3" name="Text Placeholder 2"/>
          <p:cNvSpPr>
            <a:spLocks noGrp="1"/>
          </p:cNvSpPr>
          <p:nvPr>
            <p:ph type="body" idx="1"/>
          </p:nvPr>
        </p:nvSpPr>
        <p:spPr>
          <a:xfrm>
            <a:off x="220345" y="1641475"/>
            <a:ext cx="8669020" cy="4994275"/>
          </a:xfrm>
        </p:spPr>
        <p:txBody>
          <a:bodyPr>
            <a:normAutofit fontScale="90000"/>
          </a:bodyPr>
          <a:lstStyle/>
          <a:p>
            <a:r>
              <a:rPr lang="en-CA" sz="1800" dirty="0">
                <a:effectLst/>
                <a:latin typeface="Calibri" panose="020F0502020204030204" pitchFamily="34" charset="0"/>
              </a:rPr>
              <a:t>As per Hockey Canada requirements, the playoff format for U10-U15 must be a tournament Round Robin format in which all teams participate.</a:t>
            </a:r>
            <a:endParaRPr lang="en-CA" sz="1800" dirty="0">
              <a:effectLst/>
              <a:latin typeface="Calibri" panose="020F0502020204030204" pitchFamily="34" charset="0"/>
            </a:endParaRPr>
          </a:p>
          <a:p>
            <a:pPr marL="540385" marR="218440" indent="-269875" algn="just">
              <a:spcBef>
                <a:spcPts val="590"/>
              </a:spcBef>
              <a:spcAft>
                <a:spcPts val="0"/>
              </a:spcAft>
            </a:pPr>
            <a:r>
              <a:rPr lang="en-CA" sz="1800" dirty="0">
                <a:solidFill>
                  <a:srgbClr val="FF0000"/>
                </a:solidFill>
                <a:effectLst/>
                <a:latin typeface="Times New Roman" panose="02020503050405090304" pitchFamily="18" charset="0"/>
              </a:rPr>
              <a:t>The playoff format will be a weighted, round-robin format with the following characteristics:</a:t>
            </a:r>
            <a:endParaRPr lang="en-CA" sz="1800" dirty="0">
              <a:effectLst/>
              <a:latin typeface="Times New Roman" panose="02020503050405090304" pitchFamily="18" charset="0"/>
            </a:endParaRPr>
          </a:p>
          <a:p>
            <a:pPr marL="540385" marR="218440" indent="-269875" algn="just">
              <a:spcBef>
                <a:spcPts val="590"/>
              </a:spcBef>
              <a:spcAft>
                <a:spcPts val="0"/>
              </a:spcAft>
            </a:pPr>
            <a:r>
              <a:rPr lang="en-CA" sz="1800" dirty="0">
                <a:solidFill>
                  <a:srgbClr val="FF0000"/>
                </a:solidFill>
                <a:effectLst/>
                <a:latin typeface="Times New Roman" panose="02020503050405090304" pitchFamily="18" charset="0"/>
              </a:rPr>
              <a:t>	</a:t>
            </a:r>
            <a:r>
              <a:rPr lang="en-CA" sz="1800" dirty="0" err="1">
                <a:solidFill>
                  <a:srgbClr val="FF0000"/>
                </a:solidFill>
                <a:effectLst/>
                <a:latin typeface="Times New Roman" panose="02020503050405090304" pitchFamily="18" charset="0"/>
              </a:rPr>
              <a:t>i</a:t>
            </a:r>
            <a:r>
              <a:rPr lang="en-CA" sz="1800" dirty="0">
                <a:solidFill>
                  <a:srgbClr val="FF0000"/>
                </a:solidFill>
                <a:effectLst/>
                <a:latin typeface="Times New Roman" panose="02020503050405090304" pitchFamily="18" charset="0"/>
              </a:rPr>
              <a:t>.	Each division will be divided into two pools.</a:t>
            </a:r>
            <a:endParaRPr lang="en-CA" sz="1800" dirty="0">
              <a:effectLst/>
              <a:latin typeface="Times New Roman" panose="02020503050405090304" pitchFamily="18" charset="0"/>
            </a:endParaRPr>
          </a:p>
          <a:p>
            <a:pPr marL="540385" marR="218440" indent="-269875" algn="just">
              <a:spcBef>
                <a:spcPts val="590"/>
              </a:spcBef>
              <a:spcAft>
                <a:spcPts val="0"/>
              </a:spcAft>
            </a:pPr>
            <a:r>
              <a:rPr lang="en-CA" sz="1800" dirty="0">
                <a:solidFill>
                  <a:srgbClr val="FF0000"/>
                </a:solidFill>
                <a:effectLst/>
                <a:latin typeface="Times New Roman" panose="02020503050405090304" pitchFamily="18" charset="0"/>
              </a:rPr>
              <a:t>	ii.	Each team will play a maximum of six games.</a:t>
            </a:r>
            <a:endParaRPr lang="en-CA" sz="1800" dirty="0">
              <a:effectLst/>
              <a:latin typeface="Times New Roman" panose="02020503050405090304" pitchFamily="18" charset="0"/>
            </a:endParaRPr>
          </a:p>
          <a:p>
            <a:pPr marL="540385" marR="218440" indent="-269875" algn="just">
              <a:spcBef>
                <a:spcPts val="590"/>
              </a:spcBef>
              <a:spcAft>
                <a:spcPts val="0"/>
              </a:spcAft>
            </a:pPr>
            <a:r>
              <a:rPr lang="en-CA" sz="1800" dirty="0">
                <a:solidFill>
                  <a:srgbClr val="FF0000"/>
                </a:solidFill>
                <a:effectLst/>
                <a:latin typeface="Times New Roman" panose="02020503050405090304" pitchFamily="18" charset="0"/>
              </a:rPr>
              <a:t>	iii.	Placement within each pool will be weighted to reward the higher placing teams.</a:t>
            </a:r>
            <a:endParaRPr lang="en-CA" sz="1800" dirty="0">
              <a:effectLst/>
              <a:latin typeface="Times New Roman" panose="02020503050405090304" pitchFamily="18" charset="0"/>
            </a:endParaRPr>
          </a:p>
          <a:p>
            <a:pPr marL="900430" marR="218440" indent="-360045" algn="just">
              <a:spcBef>
                <a:spcPts val="590"/>
              </a:spcBef>
            </a:pPr>
            <a:r>
              <a:rPr lang="en-CA" sz="1800" dirty="0">
                <a:solidFill>
                  <a:srgbClr val="FF0000"/>
                </a:solidFill>
                <a:effectLst/>
                <a:latin typeface="Times New Roman Regular" panose="02020503050405090304" charset="0"/>
                <a:cs typeface="Times New Roman Regular" panose="02020503050405090304" charset="0"/>
              </a:rPr>
              <a:t>The top </a:t>
            </a:r>
            <a:r>
              <a:rPr lang="en-US" altLang="en-CA" sz="1800" dirty="0">
                <a:solidFill>
                  <a:srgbClr val="FF0000"/>
                </a:solidFill>
                <a:effectLst/>
                <a:latin typeface="Times New Roman Regular" panose="02020503050405090304" charset="0"/>
                <a:cs typeface="Times New Roman Regular" panose="02020503050405090304" charset="0"/>
              </a:rPr>
              <a:t>four</a:t>
            </a:r>
            <a:r>
              <a:rPr lang="en-CA" sz="1800" dirty="0">
                <a:solidFill>
                  <a:srgbClr val="FF0000"/>
                </a:solidFill>
                <a:effectLst/>
                <a:latin typeface="Times New Roman Regular" panose="02020503050405090304" charset="0"/>
                <a:cs typeface="Times New Roman Regular" panose="02020503050405090304" charset="0"/>
              </a:rPr>
              <a:t> teams in each pool shall advance to a single game </a:t>
            </a:r>
            <a:r>
              <a:rPr lang="en-US" altLang="en-CA" sz="1800" dirty="0">
                <a:solidFill>
                  <a:srgbClr val="FF0000"/>
                </a:solidFill>
                <a:effectLst/>
                <a:latin typeface="Times New Roman Regular" panose="02020503050405090304" charset="0"/>
                <a:cs typeface="Times New Roman Regular" panose="02020503050405090304" charset="0"/>
              </a:rPr>
              <a:t>quarter</a:t>
            </a:r>
            <a:r>
              <a:rPr lang="en-CA" sz="1800" dirty="0">
                <a:solidFill>
                  <a:srgbClr val="FF0000"/>
                </a:solidFill>
                <a:effectLst/>
                <a:latin typeface="Times New Roman Regular" panose="02020503050405090304" charset="0"/>
                <a:cs typeface="Times New Roman Regular" panose="02020503050405090304" charset="0"/>
              </a:rPr>
              <a:t>-final where </a:t>
            </a:r>
            <a:r>
              <a:rPr lang="en-US" altLang="en-CA" sz="1800" dirty="0">
                <a:solidFill>
                  <a:srgbClr val="FF0000"/>
                </a:solidFill>
                <a:effectLst/>
                <a:latin typeface="Times New Roman Regular" panose="02020503050405090304" charset="0"/>
                <a:cs typeface="Times New Roman Regular" panose="02020503050405090304" charset="0"/>
              </a:rPr>
              <a:t>the matchups will be: 1st vs 4th from the opposite Pool, 2nd vs 3rd from the opposite Pool. </a:t>
            </a:r>
            <a:endParaRPr lang="en-US" altLang="en-CA" sz="1800" dirty="0">
              <a:solidFill>
                <a:srgbClr val="FF0000"/>
              </a:solidFill>
              <a:effectLst/>
              <a:latin typeface="Times New Roman Regular" panose="02020503050405090304" charset="0"/>
              <a:cs typeface="Times New Roman Regular" panose="02020503050405090304" charset="0"/>
            </a:endParaRPr>
          </a:p>
          <a:p>
            <a:pPr marL="900430" marR="218440" indent="-360045" algn="just">
              <a:spcBef>
                <a:spcPts val="590"/>
              </a:spcBef>
            </a:pPr>
            <a:r>
              <a:rPr lang="en-US" altLang="en-CA" sz="1800" dirty="0">
                <a:solidFill>
                  <a:srgbClr val="FF0000"/>
                </a:solidFill>
                <a:effectLst/>
                <a:latin typeface="Times New Roman Regular" panose="02020503050405090304" charset="0"/>
                <a:cs typeface="Times New Roman Regular" panose="02020503050405090304" charset="0"/>
              </a:rPr>
              <a:t>The 1st and 2nd place teams from each Pool will host</a:t>
            </a:r>
            <a:r>
              <a:rPr lang="en-CA" sz="1800" dirty="0">
                <a:solidFill>
                  <a:srgbClr val="FF0000"/>
                </a:solidFill>
                <a:effectLst/>
                <a:latin typeface="Times New Roman Regular" panose="02020503050405090304" charset="0"/>
                <a:cs typeface="Times New Roman Regular" panose="02020503050405090304" charset="0"/>
              </a:rPr>
              <a:t>. </a:t>
            </a:r>
            <a:endParaRPr lang="en-CA" sz="1800" dirty="0">
              <a:solidFill>
                <a:srgbClr val="FF0000"/>
              </a:solidFill>
              <a:effectLst/>
              <a:latin typeface="Times New Roman Regular" panose="02020503050405090304" charset="0"/>
              <a:cs typeface="Times New Roman Regular" panose="02020503050405090304" charset="0"/>
            </a:endParaRPr>
          </a:p>
          <a:p>
            <a:pPr marL="900430" marR="218440" indent="-360045" algn="just">
              <a:spcBef>
                <a:spcPts val="590"/>
              </a:spcBef>
            </a:pPr>
            <a:r>
              <a:rPr lang="en-CA" sz="1800" dirty="0">
                <a:solidFill>
                  <a:srgbClr val="FF0000"/>
                </a:solidFill>
                <a:effectLst/>
                <a:latin typeface="Times New Roman Regular" panose="02020503050405090304" charset="0"/>
                <a:cs typeface="Times New Roman Regular" panose="02020503050405090304" charset="0"/>
              </a:rPr>
              <a:t>The winners in the </a:t>
            </a:r>
            <a:r>
              <a:rPr lang="en-US" altLang="en-CA" sz="1800" dirty="0">
                <a:solidFill>
                  <a:srgbClr val="FF0000"/>
                </a:solidFill>
                <a:effectLst/>
                <a:latin typeface="Times New Roman Regular" panose="02020503050405090304" charset="0"/>
                <a:cs typeface="Times New Roman Regular" panose="02020503050405090304" charset="0"/>
              </a:rPr>
              <a:t>quarter-finals will play in the </a:t>
            </a:r>
            <a:r>
              <a:rPr lang="en-CA" sz="1800" dirty="0">
                <a:solidFill>
                  <a:srgbClr val="FF0000"/>
                </a:solidFill>
                <a:effectLst/>
                <a:latin typeface="Times New Roman Regular" panose="02020503050405090304" charset="0"/>
                <a:cs typeface="Times New Roman Regular" panose="02020503050405090304" charset="0"/>
              </a:rPr>
              <a:t>two semi-final games</a:t>
            </a:r>
            <a:r>
              <a:rPr lang="en-US" altLang="en-CA" sz="1800" dirty="0">
                <a:solidFill>
                  <a:srgbClr val="FF0000"/>
                </a:solidFill>
                <a:effectLst/>
                <a:latin typeface="Times New Roman Regular" panose="02020503050405090304" charset="0"/>
                <a:cs typeface="Times New Roman Regular" panose="02020503050405090304" charset="0"/>
              </a:rPr>
              <a:t>, with the top two teams from the regular season hosting the bottom two teams from the regular season (1v4, 2v3). The winners of the semis</a:t>
            </a:r>
            <a:r>
              <a:rPr lang="en-CA" sz="1800" dirty="0">
                <a:solidFill>
                  <a:srgbClr val="FF0000"/>
                </a:solidFill>
                <a:effectLst/>
                <a:latin typeface="Times New Roman Regular" panose="02020503050405090304" charset="0"/>
                <a:cs typeface="Times New Roman Regular" panose="02020503050405090304" charset="0"/>
              </a:rPr>
              <a:t> will play in the championship game.</a:t>
            </a:r>
            <a:endParaRPr lang="en-CA" sz="1800" dirty="0">
              <a:effectLst/>
              <a:latin typeface="Times New Roman Regular" panose="02020503050405090304" charset="0"/>
              <a:cs typeface="Times New Roman Regular" panose="02020503050405090304" charset="0"/>
            </a:endParaRPr>
          </a:p>
          <a:p>
            <a:pPr marL="900430" marR="218440" indent="-360680">
              <a:spcBef>
                <a:spcPts val="590"/>
              </a:spcBef>
            </a:pPr>
            <a:r>
              <a:rPr lang="en-CA" sz="1800" dirty="0">
                <a:solidFill>
                  <a:srgbClr val="FF0000"/>
                </a:solidFill>
                <a:effectLst/>
                <a:latin typeface="Times New Roman Regular" panose="02020503050405090304" charset="0"/>
                <a:cs typeface="Times New Roman Regular" panose="02020503050405090304" charset="0"/>
              </a:rPr>
              <a:t>The championship game will be hosted by the highest-ranking team during the regular season.</a:t>
            </a:r>
            <a:endParaRPr lang="en-CA" sz="1800" dirty="0">
              <a:effectLst/>
              <a:latin typeface="Times New Roman Regular" panose="02020503050405090304" charset="0"/>
              <a:cs typeface="Times New Roman Regular" panose="02020503050405090304" charset="0"/>
            </a:endParaRPr>
          </a:p>
          <a:p>
            <a:r>
              <a:rPr lang="en-CA" sz="1800" dirty="0">
                <a:solidFill>
                  <a:srgbClr val="FF0000"/>
                </a:solidFill>
                <a:effectLst/>
                <a:latin typeface="Times New Roman Regular" panose="02020503050405090304" charset="0"/>
                <a:cs typeface="Times New Roman Regular" panose="02020503050405090304" charset="0"/>
              </a:rPr>
              <a:t>The round robin format will be played according to the format outlined in Annex 2 which can be found on the OBMHL website under the Rules &amp; Regulations.</a:t>
            </a:r>
            <a:endParaRPr lang="en-CA" sz="1800" dirty="0">
              <a:effectLst/>
              <a:latin typeface="Times New Roman Regular" panose="02020503050405090304" charset="0"/>
              <a:cs typeface="Times New Roman Regular" panose="02020503050405090304" charset="0"/>
            </a:endParaRPr>
          </a:p>
          <a:p>
            <a:endParaRPr lang="en-CA" sz="1800" dirty="0">
              <a:effectLst/>
              <a:latin typeface="Calibri" panose="020F0502020204030204" pitchFamily="34" charset="0"/>
            </a:endParaRPr>
          </a:p>
          <a:p>
            <a:pPr marL="114300" indent="0">
              <a:buNone/>
            </a:pPr>
            <a:endParaRPr lang="en-CA" sz="1800" dirty="0">
              <a:effectLst/>
              <a:latin typeface="Calibri" panose="020F0502020204030204" pitchFamily="34" charset="0"/>
            </a:endParaRPr>
          </a:p>
          <a:p>
            <a:endParaRPr 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Google Shape;361;p56"/>
          <p:cNvSpPr txBox="1">
            <a:spLocks noGrp="1"/>
          </p:cNvSpPr>
          <p:nvPr>
            <p:ph type="title"/>
          </p:nvPr>
        </p:nvSpPr>
        <p:spPr>
          <a:xfrm>
            <a:off x="375978" y="1757920"/>
            <a:ext cx="8219442" cy="766446"/>
          </a:xfrm>
          <a:prstGeom prst="rect">
            <a:avLst/>
          </a:prstGeom>
          <a:noFill/>
          <a:ln>
            <a:noFill/>
          </a:ln>
        </p:spPr>
        <p:txBody>
          <a:bodyPr spcFirstLastPara="1" wrap="square" lIns="0" tIns="0" rIns="0" bIns="0" anchor="t" anchorCtr="0">
            <a:normAutofit fontScale="90000"/>
          </a:bodyPr>
          <a:lstStyle/>
          <a:p>
            <a:pPr marL="273050" marR="5080" lvl="0" indent="-260985" algn="l" rtl="0">
              <a:lnSpc>
                <a:spcPct val="80000"/>
              </a:lnSpc>
              <a:spcBef>
                <a:spcPts val="0"/>
              </a:spcBef>
              <a:spcAft>
                <a:spcPts val="0"/>
              </a:spcAft>
              <a:buClr>
                <a:srgbClr val="D34817"/>
              </a:buClr>
              <a:buSzPct val="100000"/>
              <a:buFont typeface="Arial" panose="020B0604020202090204"/>
              <a:buNone/>
            </a:pPr>
            <a:r>
              <a:rPr lang="en-US" sz="2100">
                <a:solidFill>
                  <a:srgbClr val="D34817"/>
                </a:solidFill>
              </a:rPr>
              <a:t>¡ </a:t>
            </a:r>
            <a:r>
              <a:rPr lang="en-US" sz="2700">
                <a:solidFill>
                  <a:srgbClr val="000000"/>
                </a:solidFill>
              </a:rPr>
              <a:t>Playoff Series: The playoff schedule will be set as follows  as per the final standings based on the regular season.</a:t>
            </a:r>
            <a:endParaRPr lang="en-US" sz="2700">
              <a:solidFill>
                <a:srgbClr val="000000"/>
              </a:solidFill>
            </a:endParaRPr>
          </a:p>
        </p:txBody>
      </p:sp>
      <p:sp>
        <p:nvSpPr>
          <p:cNvPr id="362" name="Google Shape;362;p56"/>
          <p:cNvSpPr txBox="1"/>
          <p:nvPr/>
        </p:nvSpPr>
        <p:spPr>
          <a:xfrm>
            <a:off x="375978" y="2500109"/>
            <a:ext cx="8234682" cy="3988435"/>
          </a:xfrm>
          <a:prstGeom prst="rect">
            <a:avLst/>
          </a:prstGeom>
          <a:noFill/>
          <a:ln>
            <a:noFill/>
          </a:ln>
        </p:spPr>
        <p:txBody>
          <a:bodyPr spcFirstLastPara="1" wrap="square" lIns="0" tIns="0" rIns="0" bIns="0" anchor="t" anchorCtr="0">
            <a:spAutoFit/>
          </a:bodyPr>
          <a:lstStyle/>
          <a:p>
            <a:pPr marL="559435" marR="0" lvl="0" indent="-274320" algn="l" rtl="0">
              <a:lnSpc>
                <a:spcPct val="100000"/>
              </a:lnSpc>
              <a:spcBef>
                <a:spcPts val="0"/>
              </a:spcBef>
              <a:spcAft>
                <a:spcPts val="0"/>
              </a:spcAft>
              <a:buClr>
                <a:srgbClr val="000000"/>
              </a:buClr>
              <a:buSzPts val="2150"/>
              <a:buFont typeface="Arial" panose="020B0604020202090204"/>
              <a:buChar char="▪"/>
            </a:pP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Quarter Finals: Series A: </a:t>
            </a:r>
            <a:endPar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559435" marR="0" lvl="0" indent="-274320" algn="l" rtl="0">
              <a:lnSpc>
                <a:spcPct val="100000"/>
              </a:lnSpc>
              <a:spcBef>
                <a:spcPts val="0"/>
              </a:spcBef>
              <a:spcAft>
                <a:spcPts val="0"/>
              </a:spcAft>
              <a:buClr>
                <a:srgbClr val="000000"/>
              </a:buClr>
              <a:buSzPts val="2150"/>
              <a:buFont typeface="Arial" panose="020B0604020202090204"/>
              <a:buChar char="▪"/>
            </a:pP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(1st vs. 8th)</a:t>
            </a:r>
            <a:endPar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559435" marR="0" lvl="0" indent="-274320" algn="l" rtl="0">
              <a:lnSpc>
                <a:spcPct val="100000"/>
              </a:lnSpc>
              <a:spcBef>
                <a:spcPts val="0"/>
              </a:spcBef>
              <a:spcAft>
                <a:spcPts val="0"/>
              </a:spcAft>
              <a:buClr>
                <a:srgbClr val="000000"/>
              </a:buClr>
              <a:buSzPts val="2150"/>
              <a:buFont typeface="Arial" panose="020B0604020202090204"/>
              <a:buChar char="▪"/>
            </a:pP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(2</a:t>
            </a:r>
            <a:r>
              <a:rPr lang="en-US" sz="2200" b="0" i="0" u="none" strike="noStrike" cap="none" baseline="30000">
                <a:solidFill>
                  <a:srgbClr val="000000"/>
                </a:solidFill>
                <a:latin typeface="Arial" panose="020B0604020202090204"/>
                <a:ea typeface="Arial" panose="020B0604020202090204"/>
                <a:cs typeface="Arial" panose="020B0604020202090204"/>
                <a:sym typeface="Arial" panose="020B0604020202090204"/>
              </a:rPr>
              <a:t>nd </a:t>
            </a: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vs. 7th)</a:t>
            </a:r>
            <a:endPar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559435" marR="0" lvl="0" indent="-274320" algn="l" rtl="0">
              <a:lnSpc>
                <a:spcPct val="100000"/>
              </a:lnSpc>
              <a:spcBef>
                <a:spcPts val="0"/>
              </a:spcBef>
              <a:spcAft>
                <a:spcPts val="0"/>
              </a:spcAft>
              <a:buClr>
                <a:srgbClr val="000000"/>
              </a:buClr>
              <a:buSzPts val="2150"/>
              <a:buFont typeface="Arial" panose="020B0604020202090204"/>
              <a:buChar char="▪"/>
            </a:pP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(3</a:t>
            </a:r>
            <a:r>
              <a:rPr lang="en-US" sz="2200" b="0" i="0" u="none" strike="noStrike" cap="none" baseline="30000">
                <a:solidFill>
                  <a:srgbClr val="000000"/>
                </a:solidFill>
                <a:latin typeface="Arial" panose="020B0604020202090204"/>
                <a:ea typeface="Arial" panose="020B0604020202090204"/>
                <a:cs typeface="Arial" panose="020B0604020202090204"/>
                <a:sym typeface="Arial" panose="020B0604020202090204"/>
              </a:rPr>
              <a:t>rd </a:t>
            </a: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vs. 6th)</a:t>
            </a:r>
            <a:endPar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559435" marR="0" lvl="0" indent="-274320" algn="l" rtl="0">
              <a:lnSpc>
                <a:spcPct val="100000"/>
              </a:lnSpc>
              <a:spcBef>
                <a:spcPts val="0"/>
              </a:spcBef>
              <a:spcAft>
                <a:spcPts val="0"/>
              </a:spcAft>
              <a:buClr>
                <a:srgbClr val="000000"/>
              </a:buClr>
              <a:buSzPts val="2150"/>
              <a:buFont typeface="Arial" panose="020B0604020202090204"/>
              <a:buChar char="▪"/>
            </a:pP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(4</a:t>
            </a:r>
            <a:r>
              <a:rPr lang="en-US" sz="2200" b="0" i="0" u="none" strike="noStrike" cap="none" baseline="30000">
                <a:solidFill>
                  <a:srgbClr val="000000"/>
                </a:solidFill>
                <a:latin typeface="Arial" panose="020B0604020202090204"/>
                <a:ea typeface="Arial" panose="020B0604020202090204"/>
                <a:cs typeface="Arial" panose="020B0604020202090204"/>
                <a:sym typeface="Arial" panose="020B0604020202090204"/>
              </a:rPr>
              <a:t>th </a:t>
            </a: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vs. 5th);</a:t>
            </a:r>
            <a:endPar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559435" marR="1035050" lvl="0" indent="-274320" algn="l" rtl="0">
              <a:lnSpc>
                <a:spcPct val="80000"/>
              </a:lnSpc>
              <a:spcBef>
                <a:spcPts val="500"/>
              </a:spcBef>
              <a:spcAft>
                <a:spcPts val="0"/>
              </a:spcAft>
              <a:buClr>
                <a:srgbClr val="000000"/>
              </a:buClr>
              <a:buSzPts val="2150"/>
              <a:buFont typeface="Arial" panose="020B0604020202090204"/>
              <a:buChar char="▪"/>
            </a:pP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Semi-Finals: Series B: Same Format as series A as per  standings of regular season;</a:t>
            </a:r>
            <a:endPar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559435" marR="473075" lvl="0" indent="-274320" algn="l" rtl="0">
              <a:lnSpc>
                <a:spcPct val="80000"/>
              </a:lnSpc>
              <a:spcBef>
                <a:spcPts val="500"/>
              </a:spcBef>
              <a:spcAft>
                <a:spcPts val="0"/>
              </a:spcAft>
              <a:buClr>
                <a:srgbClr val="000000"/>
              </a:buClr>
              <a:buSzPts val="2150"/>
              <a:buFont typeface="Arial" panose="020B0604020202090204"/>
              <a:buChar char="▪"/>
            </a:pP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League Final: Series C: Winners of Series B advance to the  finals.</a:t>
            </a:r>
            <a:endPar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273050" marR="5080" lvl="0" indent="-260985" algn="l" rtl="0">
              <a:lnSpc>
                <a:spcPct val="93000"/>
              </a:lnSpc>
              <a:spcBef>
                <a:spcPts val="1100"/>
              </a:spcBef>
              <a:spcAft>
                <a:spcPts val="0"/>
              </a:spcAft>
              <a:buClr>
                <a:srgbClr val="D34817"/>
              </a:buClr>
              <a:buSzPts val="2100"/>
              <a:buFont typeface="Arial" panose="020B0604020202090204"/>
              <a:buNone/>
            </a:pPr>
            <a:r>
              <a:rPr lang="en-US" sz="2200" b="0" i="0" u="none" strike="noStrike" cap="none">
                <a:solidFill>
                  <a:srgbClr val="D34817"/>
                </a:solidFill>
                <a:latin typeface="Arial" panose="020B0604020202090204"/>
                <a:ea typeface="Arial" panose="020B0604020202090204"/>
                <a:cs typeface="Arial" panose="020B0604020202090204"/>
                <a:sym typeface="Arial" panose="020B0604020202090204"/>
              </a:rPr>
              <a:t>¡ </a:t>
            </a:r>
            <a:r>
              <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rPr>
              <a:t>Home ice advantage goes to the highest team as per the  League standings as listed in rule: (13a-d Home Ice  Advantage)</a:t>
            </a:r>
            <a:endParaRPr lang="en-US" sz="22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sp>
        <p:nvSpPr>
          <p:cNvPr id="2" name="TextBox 1"/>
          <p:cNvSpPr txBox="1"/>
          <p:nvPr/>
        </p:nvSpPr>
        <p:spPr>
          <a:xfrm>
            <a:off x="782199" y="253451"/>
            <a:ext cx="5398264" cy="646331"/>
          </a:xfrm>
          <a:prstGeom prst="rect">
            <a:avLst/>
          </a:prstGeom>
          <a:noFill/>
        </p:spPr>
        <p:txBody>
          <a:bodyPr wrap="square" rtlCol="0">
            <a:spAutoFit/>
          </a:bodyPr>
          <a:lstStyle/>
          <a:p>
            <a:r>
              <a:rPr lang="en-US" sz="3600" b="1" dirty="0">
                <a:solidFill>
                  <a:srgbClr val="FF0000"/>
                </a:solidFill>
              </a:rPr>
              <a:t>U16-U18 Playoff Series</a:t>
            </a:r>
            <a:endParaRPr lang="en-US" sz="3600" b="1"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57"/>
          <p:cNvSpPr txBox="1">
            <a:spLocks noGrp="1"/>
          </p:cNvSpPr>
          <p:nvPr>
            <p:ph type="title"/>
          </p:nvPr>
        </p:nvSpPr>
        <p:spPr>
          <a:xfrm>
            <a:off x="379027" y="1791448"/>
            <a:ext cx="6196330" cy="436882"/>
          </a:xfrm>
          <a:prstGeom prst="rect">
            <a:avLst/>
          </a:prstGeom>
          <a:noFill/>
          <a:ln>
            <a:noFill/>
          </a:ln>
        </p:spPr>
        <p:txBody>
          <a:bodyPr spcFirstLastPara="1" wrap="square" lIns="0" tIns="0" rIns="0" bIns="0" anchor="t" anchorCtr="0">
            <a:normAutofit fontScale="90000"/>
          </a:bodyPr>
          <a:lstStyle/>
          <a:p>
            <a:pPr marL="0" lvl="0" indent="12700" algn="l" rtl="0">
              <a:lnSpc>
                <a:spcPct val="100000"/>
              </a:lnSpc>
              <a:spcBef>
                <a:spcPts val="0"/>
              </a:spcBef>
              <a:spcAft>
                <a:spcPts val="0"/>
              </a:spcAft>
              <a:buClr>
                <a:srgbClr val="D34817"/>
              </a:buClr>
              <a:buSzPct val="100000"/>
              <a:buFont typeface="Arial" panose="020B0604020202090204"/>
              <a:buNone/>
            </a:pPr>
            <a:r>
              <a:rPr lang="en-US" sz="2100">
                <a:solidFill>
                  <a:srgbClr val="D34817"/>
                </a:solidFill>
              </a:rPr>
              <a:t>¡ </a:t>
            </a:r>
            <a:r>
              <a:rPr lang="en-US" sz="2700">
                <a:solidFill>
                  <a:srgbClr val="000000"/>
                </a:solidFill>
              </a:rPr>
              <a:t>Format for Quarter Finals and Semi-Finals</a:t>
            </a:r>
            <a:endParaRPr lang="en-US" sz="2700">
              <a:solidFill>
                <a:srgbClr val="000000"/>
              </a:solidFill>
            </a:endParaRPr>
          </a:p>
        </p:txBody>
      </p:sp>
      <p:sp>
        <p:nvSpPr>
          <p:cNvPr id="369" name="Google Shape;369;p57"/>
          <p:cNvSpPr txBox="1"/>
          <p:nvPr/>
        </p:nvSpPr>
        <p:spPr>
          <a:xfrm>
            <a:off x="656394" y="2241028"/>
            <a:ext cx="8104500" cy="4161588"/>
          </a:xfrm>
          <a:prstGeom prst="rect">
            <a:avLst/>
          </a:prstGeom>
          <a:noFill/>
          <a:ln>
            <a:noFill/>
          </a:ln>
        </p:spPr>
        <p:txBody>
          <a:bodyPr spcFirstLastPara="1" wrap="square" lIns="0" tIns="0" rIns="0" bIns="0" anchor="t" anchorCtr="0">
            <a:spAutoFit/>
          </a:bodyPr>
          <a:lstStyle/>
          <a:p>
            <a:pPr marL="279400" marR="775970" lvl="0" indent="-260350" algn="l" rtl="0">
              <a:lnSpc>
                <a:spcPct val="104000"/>
              </a:lnSpc>
              <a:spcBef>
                <a:spcPts val="0"/>
              </a:spcBef>
              <a:spcAft>
                <a:spcPts val="0"/>
              </a:spcAft>
              <a:buClr>
                <a:srgbClr val="000000"/>
              </a:buClr>
              <a:buSzPts val="2050"/>
              <a:buFont typeface="Arial" panose="020B0604020202090204"/>
              <a:buChar char="▪"/>
            </a:pPr>
            <a:r>
              <a:rPr lang="en-US" sz="2300" b="0" i="0" u="none" strike="noStrike" cap="none" dirty="0">
                <a:solidFill>
                  <a:srgbClr val="000000"/>
                </a:solidFill>
                <a:latin typeface="Arial" panose="020B0604020202090204"/>
                <a:ea typeface="Arial" panose="020B0604020202090204"/>
                <a:cs typeface="Arial" panose="020B0604020202090204"/>
                <a:sym typeface="Arial" panose="020B0604020202090204"/>
              </a:rPr>
              <a:t>Quarterfinals and Semi-finals will be five (5) point series,  unless otherwise directed by the League due to time constraints.</a:t>
            </a:r>
            <a:endParaRPr sz="1300" dirty="0"/>
          </a:p>
          <a:p>
            <a:pPr marL="459105" marR="0" lvl="1" indent="-173355" algn="l" rtl="0">
              <a:lnSpc>
                <a:spcPct val="100000"/>
              </a:lnSpc>
              <a:spcBef>
                <a:spcPts val="200"/>
              </a:spcBef>
              <a:spcAft>
                <a:spcPts val="0"/>
              </a:spcAft>
              <a:buClr>
                <a:srgbClr val="000000"/>
              </a:buClr>
              <a:buSzPts val="1900"/>
              <a:buFont typeface="Arial" panose="020B0604020202090204"/>
              <a:buChar char="▪"/>
            </a:pPr>
            <a:r>
              <a:rPr lang="en-US" sz="2400" b="0" i="0" u="none" strike="noStrike" cap="none" dirty="0">
                <a:solidFill>
                  <a:srgbClr val="000000"/>
                </a:solidFill>
                <a:latin typeface="Arial" panose="020B0604020202090204"/>
                <a:ea typeface="Arial" panose="020B0604020202090204"/>
                <a:cs typeface="Arial" panose="020B0604020202090204"/>
                <a:sym typeface="Arial" panose="020B0604020202090204"/>
              </a:rPr>
              <a:t>Winner = 2 points, Loser = 0 points.</a:t>
            </a:r>
            <a:endParaRPr sz="2400" dirty="0"/>
          </a:p>
          <a:p>
            <a:pPr marL="459105" marR="0" lvl="1" indent="-173355" algn="l" rtl="0">
              <a:lnSpc>
                <a:spcPct val="100000"/>
              </a:lnSpc>
              <a:spcBef>
                <a:spcPts val="200"/>
              </a:spcBef>
              <a:spcAft>
                <a:spcPts val="0"/>
              </a:spcAft>
              <a:buClr>
                <a:srgbClr val="000000"/>
              </a:buClr>
              <a:buSzPts val="1900"/>
              <a:buFont typeface="Arial" panose="020B0604020202090204"/>
              <a:buChar char="▪"/>
            </a:pPr>
            <a:r>
              <a:rPr lang="en-US" sz="2400" b="0" i="0" u="none" strike="noStrike" cap="none" dirty="0">
                <a:solidFill>
                  <a:srgbClr val="000000"/>
                </a:solidFill>
                <a:latin typeface="Arial" panose="020B0604020202090204"/>
                <a:ea typeface="Arial" panose="020B0604020202090204"/>
                <a:cs typeface="Arial" panose="020B0604020202090204"/>
                <a:sym typeface="Arial" panose="020B0604020202090204"/>
              </a:rPr>
              <a:t>Tied games will remain tied with each team receiving one (1) point.</a:t>
            </a:r>
            <a:endParaRPr lang="en-US" sz="24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459105" marR="0" lvl="1" indent="-173355" algn="l" rtl="0">
              <a:lnSpc>
                <a:spcPct val="100000"/>
              </a:lnSpc>
              <a:spcBef>
                <a:spcPts val="200"/>
              </a:spcBef>
              <a:spcAft>
                <a:spcPts val="0"/>
              </a:spcAft>
              <a:buClr>
                <a:srgbClr val="000000"/>
              </a:buClr>
              <a:buSzPts val="1900"/>
              <a:buFont typeface="Arial" panose="020B0604020202090204"/>
              <a:buChar char="▪"/>
            </a:pPr>
            <a:r>
              <a:rPr lang="en-US" sz="2400" dirty="0">
                <a:solidFill>
                  <a:schemeClr val="tx1"/>
                </a:solidFill>
              </a:rPr>
              <a:t>Game 5, if required, will have extra time allotted to allow for OT should the game be tied at the end of regulation time. The extra time will be played as sudden death OT. </a:t>
            </a:r>
            <a:endParaRPr lang="en-US" sz="2400" dirty="0">
              <a:solidFill>
                <a:schemeClr val="tx1"/>
              </a:solidFill>
            </a:endParaRPr>
          </a:p>
          <a:p>
            <a:pPr marL="459105" marR="0" lvl="1" indent="-173355" algn="l" rtl="0">
              <a:lnSpc>
                <a:spcPct val="100000"/>
              </a:lnSpc>
              <a:spcBef>
                <a:spcPts val="200"/>
              </a:spcBef>
              <a:spcAft>
                <a:spcPts val="0"/>
              </a:spcAft>
              <a:buClr>
                <a:srgbClr val="000000"/>
              </a:buClr>
              <a:buSzPts val="1900"/>
              <a:buFont typeface="Arial" panose="020B0604020202090204"/>
              <a:buChar char="▪"/>
            </a:pPr>
            <a:r>
              <a:rPr lang="en-US" sz="2400" b="0" i="0" u="none" strike="noStrike" cap="none" dirty="0">
                <a:solidFill>
                  <a:srgbClr val="000000"/>
                </a:solidFill>
                <a:latin typeface="Arial" panose="020B0604020202090204"/>
                <a:ea typeface="Arial" panose="020B0604020202090204"/>
                <a:cs typeface="Arial" panose="020B0604020202090204"/>
                <a:sym typeface="Arial" panose="020B0604020202090204"/>
              </a:rPr>
              <a:t>(15-15-18-18-18 until end of running time of 110 minutes)</a:t>
            </a:r>
            <a:endParaRPr sz="2400" dirty="0"/>
          </a:p>
        </p:txBody>
      </p:sp>
      <p:sp>
        <p:nvSpPr>
          <p:cNvPr id="2" name="TextBox 1"/>
          <p:cNvSpPr txBox="1"/>
          <p:nvPr/>
        </p:nvSpPr>
        <p:spPr>
          <a:xfrm>
            <a:off x="656394" y="374573"/>
            <a:ext cx="6196330" cy="584775"/>
          </a:xfrm>
          <a:prstGeom prst="rect">
            <a:avLst/>
          </a:prstGeom>
          <a:noFill/>
        </p:spPr>
        <p:txBody>
          <a:bodyPr wrap="square" rtlCol="0">
            <a:spAutoFit/>
          </a:bodyPr>
          <a:lstStyle/>
          <a:p>
            <a:r>
              <a:rPr lang="en-US" sz="3200" b="1" dirty="0">
                <a:solidFill>
                  <a:srgbClr val="FF0000"/>
                </a:solidFill>
              </a:rPr>
              <a:t>U16 – U18 Quarters &amp; Semis</a:t>
            </a:r>
            <a:endParaRPr lang="en-US" sz="3200" b="1" dirty="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5" name="Google Shape;375;p58"/>
          <p:cNvSpPr txBox="1">
            <a:spLocks noGrp="1"/>
          </p:cNvSpPr>
          <p:nvPr>
            <p:ph type="title"/>
          </p:nvPr>
        </p:nvSpPr>
        <p:spPr>
          <a:xfrm>
            <a:off x="484562" y="1789925"/>
            <a:ext cx="8114032" cy="739141"/>
          </a:xfrm>
          <a:prstGeom prst="rect">
            <a:avLst/>
          </a:prstGeom>
          <a:noFill/>
          <a:ln>
            <a:noFill/>
          </a:ln>
        </p:spPr>
        <p:txBody>
          <a:bodyPr spcFirstLastPara="1" wrap="square" lIns="0" tIns="0" rIns="0" bIns="0" anchor="t" anchorCtr="0">
            <a:normAutofit/>
          </a:bodyPr>
          <a:lstStyle/>
          <a:p>
            <a:pPr marL="320040" marR="5080" lvl="0" indent="-307340" algn="l" rtl="0">
              <a:lnSpc>
                <a:spcPct val="80000"/>
              </a:lnSpc>
              <a:spcBef>
                <a:spcPts val="0"/>
              </a:spcBef>
              <a:spcAft>
                <a:spcPts val="0"/>
              </a:spcAft>
              <a:buClr>
                <a:srgbClr val="D34817"/>
              </a:buClr>
              <a:buSzPts val="1400"/>
              <a:buFont typeface="Arial" panose="020B0604020202090204"/>
              <a:buNone/>
            </a:pPr>
            <a:r>
              <a:rPr lang="en-US" sz="1400">
                <a:solidFill>
                  <a:srgbClr val="D34817"/>
                </a:solidFill>
              </a:rPr>
              <a:t>¡	</a:t>
            </a:r>
            <a:r>
              <a:rPr lang="en-US" sz="1800">
                <a:solidFill>
                  <a:srgbClr val="000000"/>
                </a:solidFill>
              </a:rPr>
              <a:t>Division finals will be five (5) point series, unless otherwise directed by the League  due to time constraints. Winner = 2 points, Loser = 0 points. Tied games will remain  tied with each team receiving one (1) point.</a:t>
            </a:r>
            <a:endParaRPr lang="en-US" sz="1800">
              <a:solidFill>
                <a:srgbClr val="000000"/>
              </a:solidFill>
            </a:endParaRPr>
          </a:p>
        </p:txBody>
      </p:sp>
      <p:sp>
        <p:nvSpPr>
          <p:cNvPr id="376" name="Google Shape;376;p58"/>
          <p:cNvSpPr txBox="1"/>
          <p:nvPr/>
        </p:nvSpPr>
        <p:spPr>
          <a:xfrm>
            <a:off x="484563" y="2600693"/>
            <a:ext cx="8312100" cy="3624197"/>
          </a:xfrm>
          <a:prstGeom prst="rect">
            <a:avLst/>
          </a:prstGeom>
          <a:noFill/>
          <a:ln>
            <a:noFill/>
          </a:ln>
        </p:spPr>
        <p:txBody>
          <a:bodyPr spcFirstLastPara="1" wrap="square" lIns="0" tIns="0" rIns="0" bIns="0" anchor="t" anchorCtr="0">
            <a:spAutoFit/>
          </a:bodyPr>
          <a:lstStyle/>
          <a:p>
            <a:pPr marL="332105" marR="5080" lvl="0" indent="-319405" algn="l" rtl="0">
              <a:lnSpc>
                <a:spcPct val="94000"/>
              </a:lnSpc>
              <a:spcBef>
                <a:spcPts val="0"/>
              </a:spcBef>
              <a:spcAft>
                <a:spcPts val="0"/>
              </a:spcAft>
              <a:buClr>
                <a:srgbClr val="000000"/>
              </a:buClr>
              <a:buSzPts val="1450"/>
              <a:buFont typeface="Arial" panose="020B0604020202090204"/>
              <a:buChar char="¡"/>
            </a:pPr>
            <a:r>
              <a:rPr lang="en-US" sz="1800" b="0" i="0" u="none" strike="noStrike" cap="none" dirty="0">
                <a:solidFill>
                  <a:srgbClr val="000000"/>
                </a:solidFill>
                <a:latin typeface="Arial" panose="020B0604020202090204"/>
                <a:ea typeface="Arial" panose="020B0604020202090204"/>
                <a:cs typeface="Arial" panose="020B0604020202090204"/>
                <a:sym typeface="Arial" panose="020B0604020202090204"/>
              </a:rPr>
              <a:t>If after five games, neither team has attained five points or win of series, a sixth  game must be played with additional time of 50 minutes allotted for sudden victory  overtime. (15-15-18-18-18 until end of running time of 110 minutes). If game remains tied after overtime,  game to be replayed in its entirety with overtime of 50 minutes allotted, ice to be designated by the League.</a:t>
            </a:r>
            <a:endParaRPr dirty="0"/>
          </a:p>
          <a:p>
            <a:pPr marL="332105" marR="0" lvl="0" indent="-319405" algn="l" rtl="0">
              <a:lnSpc>
                <a:spcPct val="100000"/>
              </a:lnSpc>
              <a:spcBef>
                <a:spcPts val="700"/>
              </a:spcBef>
              <a:spcAft>
                <a:spcPts val="0"/>
              </a:spcAft>
              <a:buClr>
                <a:srgbClr val="000000"/>
              </a:buClr>
              <a:buSzPts val="1450"/>
              <a:buFont typeface="Arial" panose="020B0604020202090204"/>
              <a:buChar char="¡"/>
            </a:pPr>
            <a:r>
              <a:rPr lang="en-US" sz="1800" b="0" i="0" u="none" strike="noStrike" cap="none" dirty="0">
                <a:solidFill>
                  <a:srgbClr val="000000"/>
                </a:solidFill>
                <a:latin typeface="Arial" panose="020B0604020202090204"/>
                <a:ea typeface="Arial" panose="020B0604020202090204"/>
                <a:cs typeface="Arial" panose="020B0604020202090204"/>
                <a:sym typeface="Arial" panose="020B0604020202090204"/>
              </a:rPr>
              <a:t>Expediting Completion of Playoff Games/Series</a:t>
            </a:r>
            <a:endParaRPr dirty="0"/>
          </a:p>
          <a:p>
            <a:pPr marL="624840" marR="380365" lvl="1" indent="-274320" algn="l" rtl="0">
              <a:lnSpc>
                <a:spcPct val="93000"/>
              </a:lnSpc>
              <a:spcBef>
                <a:spcPts val="600"/>
              </a:spcBef>
              <a:spcAft>
                <a:spcPts val="0"/>
              </a:spcAft>
              <a:buClr>
                <a:srgbClr val="000000"/>
              </a:buClr>
              <a:buSzPts val="1350"/>
              <a:buFont typeface="Arial" panose="020B0604020202090204"/>
              <a:buChar char="▪"/>
            </a:pPr>
            <a:r>
              <a:rPr lang="en-US" sz="1500" b="0" i="0" u="none" strike="noStrike" cap="none" dirty="0" err="1">
                <a:solidFill>
                  <a:srgbClr val="000000"/>
                </a:solidFill>
                <a:latin typeface="Arial" panose="020B0604020202090204"/>
                <a:ea typeface="Arial" panose="020B0604020202090204"/>
                <a:cs typeface="Arial" panose="020B0604020202090204"/>
                <a:sym typeface="Arial" panose="020B0604020202090204"/>
              </a:rPr>
              <a:t>i</a:t>
            </a:r>
            <a:r>
              <a:rPr lang="en-US" sz="1500" b="0" i="0" u="none" strike="noStrike" cap="none" dirty="0">
                <a:solidFill>
                  <a:srgbClr val="000000"/>
                </a:solidFill>
                <a:latin typeface="Arial" panose="020B0604020202090204"/>
                <a:ea typeface="Arial" panose="020B0604020202090204"/>
                <a:cs typeface="Arial" panose="020B0604020202090204"/>
                <a:sym typeface="Arial" panose="020B0604020202090204"/>
              </a:rPr>
              <a:t>. If in any series, it is the opinion of the League that time is of the essence, the League may require that the game be played on the first available ice regardless of where the game would normally be played. The normal home status rotation will remain in effect.</a:t>
            </a:r>
            <a:endParaRPr dirty="0"/>
          </a:p>
          <a:p>
            <a:pPr marL="624840" marR="215265" lvl="1" indent="-274320" algn="l" rtl="0">
              <a:lnSpc>
                <a:spcPct val="93000"/>
              </a:lnSpc>
              <a:spcBef>
                <a:spcPts val="900"/>
              </a:spcBef>
              <a:spcAft>
                <a:spcPts val="0"/>
              </a:spcAft>
              <a:buClr>
                <a:srgbClr val="000000"/>
              </a:buClr>
              <a:buSzPts val="1350"/>
              <a:buFont typeface="Arial" panose="020B0604020202090204"/>
              <a:buChar char="▪"/>
            </a:pPr>
            <a:r>
              <a:rPr lang="en-US" sz="1500" b="0" i="0" u="none" strike="noStrike" cap="none" dirty="0">
                <a:solidFill>
                  <a:srgbClr val="000000"/>
                </a:solidFill>
                <a:latin typeface="Arial" panose="020B0604020202090204"/>
                <a:ea typeface="Arial" panose="020B0604020202090204"/>
                <a:cs typeface="Arial" panose="020B0604020202090204"/>
                <a:sym typeface="Arial" panose="020B0604020202090204"/>
              </a:rPr>
              <a:t>ii. If in the opinion of the League, a series is delayed due to unavailability of ice, the League may  direct that a game be played on another ice surface. At the discretion of the League, this other  surface could be in either of the competing teams’ arenas or on  neutral ice. Ice costs will be  borne by the designated home team.</a:t>
            </a:r>
            <a:endParaRPr dirty="0"/>
          </a:p>
        </p:txBody>
      </p:sp>
      <p:sp>
        <p:nvSpPr>
          <p:cNvPr id="2" name="TextBox 1"/>
          <p:cNvSpPr txBox="1"/>
          <p:nvPr/>
        </p:nvSpPr>
        <p:spPr>
          <a:xfrm>
            <a:off x="727113" y="517663"/>
            <a:ext cx="4704203" cy="584775"/>
          </a:xfrm>
          <a:prstGeom prst="rect">
            <a:avLst/>
          </a:prstGeom>
          <a:noFill/>
        </p:spPr>
        <p:txBody>
          <a:bodyPr wrap="square" rtlCol="0">
            <a:spAutoFit/>
          </a:bodyPr>
          <a:lstStyle/>
          <a:p>
            <a:r>
              <a:rPr lang="en-US" sz="3200" b="1" dirty="0">
                <a:solidFill>
                  <a:srgbClr val="FF0000"/>
                </a:solidFill>
              </a:rPr>
              <a:t>U16-U18 Finals</a:t>
            </a:r>
            <a:endParaRPr lang="en-US" sz="32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p:nvPr/>
        </p:nvSpPr>
        <p:spPr>
          <a:xfrm>
            <a:off x="550162" y="565404"/>
            <a:ext cx="2407922" cy="419101"/>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110" name="Google Shape;110;p22"/>
          <p:cNvSpPr txBox="1">
            <a:spLocks noGrp="1"/>
          </p:cNvSpPr>
          <p:nvPr>
            <p:ph type="title"/>
          </p:nvPr>
        </p:nvSpPr>
        <p:spPr>
          <a:xfrm>
            <a:off x="618235" y="1779257"/>
            <a:ext cx="1655447" cy="513716"/>
          </a:xfrm>
          <a:prstGeom prst="rect">
            <a:avLst/>
          </a:prstGeom>
          <a:noFill/>
          <a:ln>
            <a:noFill/>
          </a:ln>
        </p:spPr>
        <p:txBody>
          <a:bodyPr spcFirstLastPara="1" wrap="square" lIns="0" tIns="0" rIns="0" bIns="0" anchor="t" anchorCtr="0">
            <a:normAutofit/>
          </a:bodyPr>
          <a:lstStyle/>
          <a:p>
            <a:pPr marL="0" lvl="0" indent="12700" algn="l" rtl="0">
              <a:lnSpc>
                <a:spcPct val="100000"/>
              </a:lnSpc>
              <a:spcBef>
                <a:spcPts val="0"/>
              </a:spcBef>
              <a:spcAft>
                <a:spcPts val="0"/>
              </a:spcAft>
              <a:buClr>
                <a:srgbClr val="D34817"/>
              </a:buClr>
              <a:buSzPts val="2500"/>
              <a:buFont typeface="Arial" panose="020B0604020202090204"/>
              <a:buNone/>
            </a:pPr>
            <a:r>
              <a:rPr lang="en-US" sz="2500">
                <a:solidFill>
                  <a:srgbClr val="D34817"/>
                </a:solidFill>
              </a:rPr>
              <a:t>¡ </a:t>
            </a:r>
            <a:r>
              <a:rPr lang="en-US" sz="3200">
                <a:solidFill>
                  <a:srgbClr val="000000"/>
                </a:solidFill>
              </a:rPr>
              <a:t>Agenda</a:t>
            </a:r>
            <a:endParaRPr lang="en-US" sz="3200">
              <a:solidFill>
                <a:srgbClr val="000000"/>
              </a:solidFill>
            </a:endParaRPr>
          </a:p>
        </p:txBody>
      </p:sp>
      <p:sp>
        <p:nvSpPr>
          <p:cNvPr id="111" name="Google Shape;111;p22"/>
          <p:cNvSpPr txBox="1"/>
          <p:nvPr/>
        </p:nvSpPr>
        <p:spPr>
          <a:xfrm>
            <a:off x="956586" y="2269375"/>
            <a:ext cx="6488700" cy="3893185"/>
          </a:xfrm>
          <a:prstGeom prst="rect">
            <a:avLst/>
          </a:prstGeom>
          <a:noFill/>
          <a:ln>
            <a:noFill/>
          </a:ln>
        </p:spPr>
        <p:txBody>
          <a:bodyPr spcFirstLastPara="1" wrap="square" lIns="0" tIns="0" rIns="0" bIns="0" anchor="t" anchorCtr="0">
            <a:spAutoFit/>
          </a:bodyPr>
          <a:lstStyle/>
          <a:p>
            <a:pPr marL="287020" marR="0" lvl="0" indent="-274320" algn="l" rtl="0">
              <a:lnSpc>
                <a:spcPct val="100000"/>
              </a:lnSpc>
              <a:spcBef>
                <a:spcPts val="0"/>
              </a:spcBef>
              <a:spcAft>
                <a:spcPts val="0"/>
              </a:spcAft>
              <a:buClr>
                <a:srgbClr val="000000"/>
              </a:buClr>
              <a:buSzPts val="2500"/>
              <a:buFont typeface="Arial" panose="020B0604020202090204"/>
              <a:buChar char="▪"/>
            </a:pPr>
            <a:r>
              <a:rPr lang="en-US" sz="2800" dirty="0"/>
              <a:t>League Play / Pathways </a:t>
            </a:r>
            <a:endParaRPr sz="2800" dirty="0"/>
          </a:p>
          <a:p>
            <a:pPr marL="287020" marR="0" lvl="0" indent="-274320" algn="l" rtl="0">
              <a:lnSpc>
                <a:spcPct val="100000"/>
              </a:lnSpc>
              <a:spcBef>
                <a:spcPts val="0"/>
              </a:spcBef>
              <a:spcAft>
                <a:spcPts val="0"/>
              </a:spcAft>
              <a:buClr>
                <a:srgbClr val="000000"/>
              </a:buClr>
              <a:buSzPts val="2500"/>
              <a:buFont typeface="Arial" panose="020B0604020202090204"/>
              <a:buChar char="▪"/>
            </a:pPr>
            <a:r>
              <a:rPr lang="en-US" sz="2800" b="0" i="0" u="none" strike="noStrike" cap="none" dirty="0">
                <a:solidFill>
                  <a:srgbClr val="000000"/>
                </a:solidFill>
                <a:latin typeface="Arial" panose="020B0604020202090204"/>
                <a:ea typeface="Arial" panose="020B0604020202090204"/>
                <a:cs typeface="Arial" panose="020B0604020202090204"/>
                <a:sym typeface="Arial" panose="020B0604020202090204"/>
              </a:rPr>
              <a:t>Rules &amp;</a:t>
            </a:r>
            <a:r>
              <a:rPr lang="en-US" sz="2800" dirty="0"/>
              <a:t> </a:t>
            </a:r>
            <a:r>
              <a:rPr lang="en-US" sz="2800" b="0" i="0" u="none" strike="noStrike" cap="none" dirty="0">
                <a:solidFill>
                  <a:srgbClr val="000000"/>
                </a:solidFill>
                <a:latin typeface="Arial" panose="020B0604020202090204"/>
                <a:ea typeface="Arial" panose="020B0604020202090204"/>
                <a:cs typeface="Arial" panose="020B0604020202090204"/>
                <a:sym typeface="Arial" panose="020B0604020202090204"/>
              </a:rPr>
              <a:t>Regulations</a:t>
            </a:r>
            <a:endParaRPr sz="2800" dirty="0"/>
          </a:p>
          <a:p>
            <a:pPr marL="287020" marR="0" lvl="0" indent="-274320" algn="l" rtl="0">
              <a:lnSpc>
                <a:spcPct val="100000"/>
              </a:lnSpc>
              <a:spcBef>
                <a:spcPts val="300"/>
              </a:spcBef>
              <a:spcAft>
                <a:spcPts val="0"/>
              </a:spcAft>
              <a:buClr>
                <a:srgbClr val="000000"/>
              </a:buClr>
              <a:buSzPts val="2500"/>
              <a:buFont typeface="Arial" panose="020B0604020202090204"/>
              <a:buChar char="▪"/>
            </a:pPr>
            <a:r>
              <a:rPr lang="en-US" sz="2800" b="0" i="0" u="none" strike="noStrike" cap="none" dirty="0">
                <a:solidFill>
                  <a:srgbClr val="000000"/>
                </a:solidFill>
                <a:latin typeface="Arial" panose="020B0604020202090204"/>
                <a:ea typeface="Arial" panose="020B0604020202090204"/>
                <a:cs typeface="Arial" panose="020B0604020202090204"/>
                <a:sym typeface="Arial" panose="020B0604020202090204"/>
              </a:rPr>
              <a:t>Game Reporting</a:t>
            </a:r>
            <a:endParaRPr sz="2800" dirty="0"/>
          </a:p>
          <a:p>
            <a:pPr marL="287020" marR="0" lvl="0" indent="-274320" algn="l" rtl="0">
              <a:lnSpc>
                <a:spcPct val="100000"/>
              </a:lnSpc>
              <a:spcBef>
                <a:spcPts val="300"/>
              </a:spcBef>
              <a:spcAft>
                <a:spcPts val="0"/>
              </a:spcAft>
              <a:buClr>
                <a:srgbClr val="000000"/>
              </a:buClr>
              <a:buSzPts val="2500"/>
              <a:buFont typeface="Arial" panose="020B0604020202090204"/>
              <a:buChar char="▪"/>
            </a:pPr>
            <a:r>
              <a:rPr lang="en-US" sz="2800" b="0" i="0" u="none" strike="noStrike" cap="none" dirty="0">
                <a:solidFill>
                  <a:srgbClr val="000000"/>
                </a:solidFill>
                <a:latin typeface="Arial" panose="020B0604020202090204"/>
                <a:ea typeface="Arial" panose="020B0604020202090204"/>
                <a:cs typeface="Arial" panose="020B0604020202090204"/>
                <a:sym typeface="Arial" panose="020B0604020202090204"/>
              </a:rPr>
              <a:t>Game Timing</a:t>
            </a:r>
            <a:endParaRPr sz="2800" dirty="0"/>
          </a:p>
          <a:p>
            <a:pPr marL="287020" marR="0" lvl="0" indent="-274320" algn="l" rtl="0">
              <a:lnSpc>
                <a:spcPct val="100000"/>
              </a:lnSpc>
              <a:spcBef>
                <a:spcPts val="300"/>
              </a:spcBef>
              <a:spcAft>
                <a:spcPts val="0"/>
              </a:spcAft>
              <a:buClr>
                <a:srgbClr val="000000"/>
              </a:buClr>
              <a:buSzPts val="2500"/>
              <a:buFont typeface="Arial" panose="020B0604020202090204"/>
              <a:buChar char="▪"/>
            </a:pPr>
            <a:r>
              <a:rPr lang="en-US" sz="2800" b="0" i="0" u="none" strike="noStrike" cap="none" dirty="0">
                <a:solidFill>
                  <a:srgbClr val="000000"/>
                </a:solidFill>
                <a:latin typeface="Arial" panose="020B0604020202090204"/>
                <a:ea typeface="Arial" panose="020B0604020202090204"/>
                <a:cs typeface="Arial" panose="020B0604020202090204"/>
                <a:sym typeface="Arial" panose="020B0604020202090204"/>
              </a:rPr>
              <a:t>Game Re-Scheduling / Swapping/Weather</a:t>
            </a:r>
            <a:endParaRPr lang="en-US" sz="2800" dirty="0"/>
          </a:p>
          <a:p>
            <a:pPr marL="287020" marR="0" lvl="0" indent="-274320" algn="l" rtl="0">
              <a:lnSpc>
                <a:spcPct val="100000"/>
              </a:lnSpc>
              <a:spcBef>
                <a:spcPts val="300"/>
              </a:spcBef>
              <a:spcAft>
                <a:spcPts val="0"/>
              </a:spcAft>
              <a:buClr>
                <a:srgbClr val="000000"/>
              </a:buClr>
              <a:buSzPts val="2500"/>
              <a:buFont typeface="Arial" panose="020B0604020202090204"/>
              <a:buChar char="▪"/>
            </a:pPr>
            <a:r>
              <a:rPr lang="en-US" sz="2800" b="0" i="0" u="none" strike="noStrike" cap="none" dirty="0">
                <a:solidFill>
                  <a:srgbClr val="000000"/>
                </a:solidFill>
                <a:latin typeface="Arial" panose="020B0604020202090204"/>
                <a:ea typeface="Arial" panose="020B0604020202090204"/>
                <a:cs typeface="Arial" panose="020B0604020202090204"/>
                <a:sym typeface="Arial" panose="020B0604020202090204"/>
              </a:rPr>
              <a:t>Playoffs</a:t>
            </a:r>
            <a:endParaRPr sz="2800" dirty="0"/>
          </a:p>
          <a:p>
            <a:pPr marL="287020" marR="0" lvl="0" indent="-274320" algn="l" rtl="0">
              <a:lnSpc>
                <a:spcPct val="100000"/>
              </a:lnSpc>
              <a:spcBef>
                <a:spcPts val="300"/>
              </a:spcBef>
              <a:spcAft>
                <a:spcPts val="0"/>
              </a:spcAft>
              <a:buClr>
                <a:srgbClr val="000000"/>
              </a:buClr>
              <a:buSzPts val="2500"/>
              <a:buFont typeface="Arial" panose="020B0604020202090204"/>
              <a:buChar char="▪"/>
            </a:pPr>
            <a:r>
              <a:rPr lang="en-CA" sz="2800" b="0" i="0" u="none" strike="noStrike" cap="none" dirty="0">
                <a:solidFill>
                  <a:srgbClr val="000000"/>
                </a:solidFill>
                <a:latin typeface="Arial" panose="020B0604020202090204"/>
                <a:ea typeface="Arial" panose="020B0604020202090204"/>
                <a:cs typeface="Arial" panose="020B0604020202090204"/>
                <a:sym typeface="Arial" panose="020B0604020202090204"/>
              </a:rPr>
              <a:t>Referees</a:t>
            </a:r>
            <a:endParaRPr sz="2800" dirty="0"/>
          </a:p>
          <a:p>
            <a:pPr marL="457200" marR="0" lvl="0" indent="0" algn="l" rtl="0">
              <a:lnSpc>
                <a:spcPct val="100000"/>
              </a:lnSpc>
              <a:spcBef>
                <a:spcPts val="300"/>
              </a:spcBef>
              <a:spcAft>
                <a:spcPts val="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59"/>
          <p:cNvSpPr txBox="1"/>
          <p:nvPr/>
        </p:nvSpPr>
        <p:spPr>
          <a:xfrm>
            <a:off x="176250" y="1486199"/>
            <a:ext cx="8791500" cy="5139869"/>
          </a:xfrm>
          <a:prstGeom prst="rect">
            <a:avLst/>
          </a:prstGeom>
          <a:noFill/>
          <a:ln>
            <a:noFill/>
          </a:ln>
        </p:spPr>
        <p:txBody>
          <a:bodyPr spcFirstLastPara="1" wrap="square" lIns="0" tIns="0" rIns="0" bIns="0" anchor="t" anchorCtr="0">
            <a:spAutoFit/>
          </a:bodyPr>
          <a:lstStyle/>
          <a:p>
            <a:pPr marL="190500" marR="146685" lvl="0" indent="-177800" algn="just" rtl="0">
              <a:lnSpc>
                <a:spcPct val="100000"/>
              </a:lnSpc>
              <a:spcBef>
                <a:spcPts val="0"/>
              </a:spcBef>
              <a:spcAft>
                <a:spcPts val="0"/>
              </a:spcAft>
              <a:buClr>
                <a:srgbClr val="000000"/>
              </a:buClr>
              <a:buSzPts val="960"/>
              <a:buFont typeface="Arial" panose="020B0604020202090204"/>
              <a:buChar char="¡"/>
            </a:pPr>
            <a:r>
              <a:rPr lang="en-US" sz="1800" b="0" i="0" u="none" strike="noStrike" cap="none" dirty="0">
                <a:solidFill>
                  <a:srgbClr val="000000"/>
                </a:solidFill>
                <a:latin typeface="Arial" panose="020B0604020202090204"/>
                <a:ea typeface="Arial" panose="020B0604020202090204"/>
                <a:cs typeface="Arial" panose="020B0604020202090204"/>
                <a:sym typeface="Arial" panose="020B0604020202090204"/>
              </a:rPr>
              <a:t>B-side Round Robin Playoffs will comprise all teams which did not qualify for the Top 8 Series Playoff, unless otherwise directed by  the League. </a:t>
            </a:r>
            <a:r>
              <a:rPr lang="en-US" sz="18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Rule 13(b)(e): Any team who opts out of the B side playoffs without permission from the OBMHL shall be fined</a:t>
            </a:r>
            <a:r>
              <a:rPr lang="en-US" sz="1800" dirty="0">
                <a:latin typeface="Trebuchet MS" panose="020B0603020202020204"/>
                <a:ea typeface="Trebuchet MS" panose="020B0603020202020204"/>
                <a:cs typeface="Trebuchet MS" panose="020B0603020202020204"/>
                <a:sym typeface="Trebuchet MS" panose="020B0603020202020204"/>
              </a:rPr>
              <a:t> </a:t>
            </a:r>
            <a:r>
              <a:rPr lang="en-US" sz="18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$250 to be paid by their association.</a:t>
            </a:r>
            <a:endParaRPr sz="1800" dirty="0"/>
          </a:p>
          <a:p>
            <a:pPr marL="0" marR="0" lvl="0" indent="0" algn="l" rtl="0">
              <a:lnSpc>
                <a:spcPct val="100000"/>
              </a:lnSpc>
              <a:spcBef>
                <a:spcPts val="0"/>
              </a:spcBef>
              <a:spcAft>
                <a:spcPts val="0"/>
              </a:spcAft>
              <a:buClr>
                <a:srgbClr val="000000"/>
              </a:buClr>
              <a:buSzPts val="1200"/>
              <a:buFont typeface="Times New Roman" panose="02020503050405090304"/>
              <a:buNone/>
            </a:pPr>
            <a:endParaRPr sz="18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endParaRPr>
          </a:p>
          <a:p>
            <a:pPr marL="190500" marR="0" lvl="0" indent="-177800" algn="l" rtl="0">
              <a:lnSpc>
                <a:spcPct val="100000"/>
              </a:lnSpc>
              <a:spcBef>
                <a:spcPts val="0"/>
              </a:spcBef>
              <a:spcAft>
                <a:spcPts val="0"/>
              </a:spcAft>
              <a:buClr>
                <a:srgbClr val="000000"/>
              </a:buClr>
              <a:buSzPts val="960"/>
              <a:buFont typeface="Arial" panose="020B0604020202090204"/>
              <a:buChar char="¡"/>
            </a:pPr>
            <a:r>
              <a:rPr lang="en-US" sz="1800" b="0" i="0" u="none" strike="noStrike" cap="none" dirty="0">
                <a:solidFill>
                  <a:srgbClr val="000000"/>
                </a:solidFill>
                <a:latin typeface="Arial" panose="020B0604020202090204"/>
                <a:ea typeface="Arial" panose="020B0604020202090204"/>
                <a:cs typeface="Arial" panose="020B0604020202090204"/>
                <a:sym typeface="Arial" panose="020B0604020202090204"/>
              </a:rPr>
              <a:t>Round Robin Series format  is as follows:</a:t>
            </a:r>
            <a:endParaRPr sz="1800" dirty="0"/>
          </a:p>
          <a:p>
            <a:pPr marL="285115" marR="5080" lvl="1" indent="-94615" algn="l" rtl="0">
              <a:lnSpc>
                <a:spcPct val="100000"/>
              </a:lnSpc>
              <a:spcBef>
                <a:spcPts val="600"/>
              </a:spcBef>
              <a:spcAft>
                <a:spcPts val="0"/>
              </a:spcAft>
              <a:buClr>
                <a:srgbClr val="000000"/>
              </a:buClr>
              <a:buSzPts val="1200"/>
              <a:buFont typeface="Arial" panose="020B0604020202090204"/>
              <a:buChar char="-"/>
            </a:pPr>
            <a:r>
              <a:rPr lang="en-US" sz="1800" b="0" i="0" u="none" strike="noStrike" cap="none" dirty="0">
                <a:solidFill>
                  <a:srgbClr val="000000"/>
                </a:solidFill>
                <a:latin typeface="Arial" panose="020B0604020202090204"/>
                <a:ea typeface="Arial" panose="020B0604020202090204"/>
                <a:cs typeface="Arial" panose="020B0604020202090204"/>
                <a:sym typeface="Arial" panose="020B0604020202090204"/>
              </a:rPr>
              <a:t>Each team will play each other team once, unless there are more than 5 teams involved. Divisions with more than 5 teams will play  a maximum of four games in the Round Robin.</a:t>
            </a:r>
            <a:endParaRPr sz="1800" dirty="0"/>
          </a:p>
          <a:p>
            <a:pPr marL="285115" marR="0" lvl="1" indent="-94615" algn="l" rtl="0">
              <a:lnSpc>
                <a:spcPct val="100000"/>
              </a:lnSpc>
              <a:spcBef>
                <a:spcPts val="300"/>
              </a:spcBef>
              <a:spcAft>
                <a:spcPts val="0"/>
              </a:spcAft>
              <a:buClr>
                <a:srgbClr val="000000"/>
              </a:buClr>
              <a:buSzPts val="1200"/>
              <a:buFont typeface="Arial" panose="020B0604020202090204"/>
              <a:buChar char="-"/>
            </a:pPr>
            <a:r>
              <a:rPr lang="en-US" sz="1800" b="0" i="0" u="none" strike="noStrike" cap="none" dirty="0">
                <a:solidFill>
                  <a:srgbClr val="000000"/>
                </a:solidFill>
                <a:latin typeface="Arial" panose="020B0604020202090204"/>
                <a:ea typeface="Arial" panose="020B0604020202090204"/>
                <a:cs typeface="Arial" panose="020B0604020202090204"/>
                <a:sym typeface="Arial" panose="020B0604020202090204"/>
              </a:rPr>
              <a:t>During Round Robin play, teams will be awarded 2 points for a win, 1 for a tie and 0 for a loss.</a:t>
            </a:r>
            <a:endParaRPr sz="1800" dirty="0"/>
          </a:p>
          <a:p>
            <a:pPr marL="285115" marR="102235" lvl="1" indent="-94615" algn="just" rtl="0">
              <a:lnSpc>
                <a:spcPct val="100000"/>
              </a:lnSpc>
              <a:spcBef>
                <a:spcPts val="300"/>
              </a:spcBef>
              <a:spcAft>
                <a:spcPts val="0"/>
              </a:spcAft>
              <a:buClr>
                <a:srgbClr val="000000"/>
              </a:buClr>
              <a:buSzPts val="1200"/>
              <a:buFont typeface="Arial" panose="020B0604020202090204"/>
              <a:buChar char="-"/>
            </a:pPr>
            <a:r>
              <a:rPr lang="en-US" sz="1800" b="0" i="0" u="none" strike="noStrike" cap="none" dirty="0">
                <a:solidFill>
                  <a:srgbClr val="000000"/>
                </a:solidFill>
                <a:latin typeface="Arial" panose="020B0604020202090204"/>
                <a:ea typeface="Arial" panose="020B0604020202090204"/>
                <a:cs typeface="Arial" panose="020B0604020202090204"/>
                <a:sym typeface="Arial" panose="020B0604020202090204"/>
              </a:rPr>
              <a:t>Round Robin points will decide final placement of teams. The top 2 teams will advance to a final Championship game (see 13b-f).  In the event of a tie at the end of the Round Robin Series between TWO TEAMS, for any position, the tiebreak procedure outlined  in 13a-g will be used.</a:t>
            </a:r>
            <a:endParaRPr sz="1800" dirty="0"/>
          </a:p>
          <a:p>
            <a:pPr marL="0" marR="0" lvl="0" indent="0" algn="l" rtl="0">
              <a:lnSpc>
                <a:spcPct val="100000"/>
              </a:lnSpc>
              <a:spcBef>
                <a:spcPts val="0"/>
              </a:spcBef>
              <a:spcAft>
                <a:spcPts val="0"/>
              </a:spcAft>
              <a:buClr>
                <a:srgbClr val="000000"/>
              </a:buClr>
              <a:buSzPts val="1200"/>
              <a:buFont typeface="Times New Roman" panose="02020503050405090304"/>
              <a:buNone/>
            </a:pPr>
            <a:endParaRPr sz="18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190500" marR="107950" lvl="0" indent="-177800" algn="just" rtl="0">
              <a:lnSpc>
                <a:spcPct val="100000"/>
              </a:lnSpc>
              <a:spcBef>
                <a:spcPts val="0"/>
              </a:spcBef>
              <a:spcAft>
                <a:spcPts val="0"/>
              </a:spcAft>
              <a:buClr>
                <a:srgbClr val="000000"/>
              </a:buClr>
              <a:buSzPts val="960"/>
              <a:buFont typeface="Arial" panose="020B0604020202090204"/>
              <a:buChar char="▪"/>
            </a:pPr>
            <a:r>
              <a:rPr lang="en-US" sz="1800" b="1" i="0" u="none" strike="noStrike" cap="none" dirty="0">
                <a:solidFill>
                  <a:srgbClr val="000000"/>
                </a:solidFill>
              </a:rPr>
              <a:t>IF 3 OR MORE TEAMS ARE TIED: NOTE:</a:t>
            </a:r>
            <a:r>
              <a:rPr lang="en-US" sz="1800" b="0" i="0" u="none" strike="noStrike" cap="none" dirty="0">
                <a:solidFill>
                  <a:srgbClr val="000000"/>
                </a:solidFill>
                <a:latin typeface="Arial" panose="020B0604020202090204"/>
                <a:ea typeface="Arial" panose="020B0604020202090204"/>
                <a:cs typeface="Arial" panose="020B0604020202090204"/>
                <a:sym typeface="Arial" panose="020B0604020202090204"/>
              </a:rPr>
              <a:t> The three team tiebreaker formula in the OBMHL Rules will be followed.</a:t>
            </a:r>
            <a:endParaRPr sz="1800" dirty="0"/>
          </a:p>
        </p:txBody>
      </p:sp>
      <p:sp>
        <p:nvSpPr>
          <p:cNvPr id="2" name="TextBox 1"/>
          <p:cNvSpPr txBox="1"/>
          <p:nvPr/>
        </p:nvSpPr>
        <p:spPr>
          <a:xfrm>
            <a:off x="528809" y="517793"/>
            <a:ext cx="6896559" cy="584775"/>
          </a:xfrm>
          <a:prstGeom prst="rect">
            <a:avLst/>
          </a:prstGeom>
          <a:noFill/>
        </p:spPr>
        <p:txBody>
          <a:bodyPr wrap="square" rtlCol="0">
            <a:spAutoFit/>
          </a:bodyPr>
          <a:lstStyle/>
          <a:p>
            <a:r>
              <a:rPr lang="en-US" sz="3200" b="1" dirty="0">
                <a:solidFill>
                  <a:srgbClr val="FF0000"/>
                </a:solidFill>
              </a:rPr>
              <a:t>U16 – U18 B-Side Round Robin</a:t>
            </a:r>
            <a:endParaRPr lang="en-US" sz="3200" b="1" dirty="0">
              <a:solidFill>
                <a:srgbClr val="FF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Google Shape;388;p60"/>
          <p:cNvSpPr txBox="1">
            <a:spLocks noGrp="1"/>
          </p:cNvSpPr>
          <p:nvPr>
            <p:ph type="title"/>
          </p:nvPr>
        </p:nvSpPr>
        <p:spPr>
          <a:xfrm>
            <a:off x="412554" y="1757920"/>
            <a:ext cx="8438517" cy="1095376"/>
          </a:xfrm>
          <a:prstGeom prst="rect">
            <a:avLst/>
          </a:prstGeom>
          <a:noFill/>
          <a:ln>
            <a:noFill/>
          </a:ln>
        </p:spPr>
        <p:txBody>
          <a:bodyPr spcFirstLastPara="1" wrap="square" lIns="0" tIns="0" rIns="0" bIns="0" anchor="t" anchorCtr="0">
            <a:normAutofit/>
          </a:bodyPr>
          <a:lstStyle/>
          <a:p>
            <a:pPr marL="320040" marR="5080" lvl="0" indent="-307340" algn="l" rtl="0">
              <a:lnSpc>
                <a:spcPct val="80000"/>
              </a:lnSpc>
              <a:spcBef>
                <a:spcPts val="0"/>
              </a:spcBef>
              <a:spcAft>
                <a:spcPts val="0"/>
              </a:spcAft>
              <a:buClr>
                <a:srgbClr val="D34817"/>
              </a:buClr>
              <a:buSzPts val="2100"/>
              <a:buFont typeface="Arial" panose="020B0604020202090204"/>
              <a:buNone/>
            </a:pPr>
            <a:r>
              <a:rPr lang="en-US" sz="2100">
                <a:solidFill>
                  <a:srgbClr val="D34817"/>
                </a:solidFill>
              </a:rPr>
              <a:t>¡	</a:t>
            </a:r>
            <a:r>
              <a:rPr lang="en-US" sz="2700">
                <a:solidFill>
                  <a:srgbClr val="000000"/>
                </a:solidFill>
              </a:rPr>
              <a:t>Top 2 teams of the round robin series will play a single  game championship final round. The first team to achieve  two points wins the B-Side Playoff.</a:t>
            </a:r>
            <a:endParaRPr lang="en-US" sz="2700">
              <a:solidFill>
                <a:srgbClr val="000000"/>
              </a:solidFill>
            </a:endParaRPr>
          </a:p>
        </p:txBody>
      </p:sp>
      <p:sp>
        <p:nvSpPr>
          <p:cNvPr id="389" name="Google Shape;389;p60"/>
          <p:cNvSpPr txBox="1"/>
          <p:nvPr/>
        </p:nvSpPr>
        <p:spPr>
          <a:xfrm>
            <a:off x="412555" y="2897872"/>
            <a:ext cx="8436600" cy="3731400"/>
          </a:xfrm>
          <a:prstGeom prst="rect">
            <a:avLst/>
          </a:prstGeom>
          <a:noFill/>
          <a:ln>
            <a:noFill/>
          </a:ln>
        </p:spPr>
        <p:txBody>
          <a:bodyPr spcFirstLastPara="1" wrap="square" lIns="0" tIns="0" rIns="0" bIns="0" anchor="t" anchorCtr="0">
            <a:spAutoFit/>
          </a:bodyPr>
          <a:lstStyle/>
          <a:p>
            <a:pPr marL="332740" marR="343535" lvl="0" indent="-307340" algn="l" rtl="0">
              <a:lnSpc>
                <a:spcPct val="93000"/>
              </a:lnSpc>
              <a:spcBef>
                <a:spcPts val="0"/>
              </a:spcBef>
              <a:spcAft>
                <a:spcPts val="0"/>
              </a:spcAft>
              <a:buClr>
                <a:srgbClr val="000000"/>
              </a:buClr>
              <a:buSzPts val="1950"/>
              <a:buFont typeface="Arial" panose="020B0604020202090204"/>
              <a:buChar char="¡"/>
            </a:pPr>
            <a:r>
              <a:rPr lang="en-US" sz="2500" b="0" i="0" u="none" strike="noStrike" cap="none" dirty="0">
                <a:solidFill>
                  <a:srgbClr val="000000"/>
                </a:solidFill>
                <a:latin typeface="Arial" panose="020B0604020202090204"/>
                <a:ea typeface="Arial" panose="020B0604020202090204"/>
                <a:cs typeface="Arial" panose="020B0604020202090204"/>
                <a:sym typeface="Arial" panose="020B0604020202090204"/>
              </a:rPr>
              <a:t>If game ends in a tie after regulation play, the following  overtime format will take place:</a:t>
            </a:r>
            <a:endParaRPr sz="1200" dirty="0"/>
          </a:p>
          <a:p>
            <a:pPr marL="523240" marR="173990" lvl="1" indent="-160020" algn="l" rtl="0">
              <a:lnSpc>
                <a:spcPct val="80000"/>
              </a:lnSpc>
              <a:spcBef>
                <a:spcPts val="600"/>
              </a:spcBef>
              <a:spcAft>
                <a:spcPts val="0"/>
              </a:spcAft>
              <a:buClr>
                <a:srgbClr val="000000"/>
              </a:buClr>
              <a:buSzPts val="2200"/>
              <a:buFont typeface="Arial" panose="020B0604020202090204"/>
              <a:buAutoNum type="romanLcPeriod"/>
            </a:pPr>
            <a:r>
              <a:rPr lang="en-US" sz="2200" b="0" i="0" u="none" strike="noStrike" cap="none" dirty="0">
                <a:solidFill>
                  <a:srgbClr val="000000"/>
                </a:solidFill>
                <a:latin typeface="Arial" panose="020B0604020202090204"/>
                <a:ea typeface="Arial" panose="020B0604020202090204"/>
                <a:cs typeface="Arial" panose="020B0604020202090204"/>
                <a:sym typeface="Arial" panose="020B0604020202090204"/>
              </a:rPr>
              <a:t>There will be one 10 minute, four on four, sudden death victory  overtime period.</a:t>
            </a:r>
            <a:endParaRPr sz="1200" dirty="0"/>
          </a:p>
          <a:p>
            <a:pPr marL="607060" marR="107950" lvl="1" indent="-243840" algn="l" rtl="0">
              <a:lnSpc>
                <a:spcPct val="96000"/>
              </a:lnSpc>
              <a:spcBef>
                <a:spcPts val="500"/>
              </a:spcBef>
              <a:spcAft>
                <a:spcPts val="0"/>
              </a:spcAft>
              <a:buClr>
                <a:srgbClr val="000000"/>
              </a:buClr>
              <a:buSzPts val="2200"/>
              <a:buFont typeface="Arial" panose="020B0604020202090204"/>
              <a:buAutoNum type="romanLcPeriod"/>
            </a:pPr>
            <a:r>
              <a:rPr lang="en-US" sz="2200" b="0" i="0" u="none" strike="noStrike" cap="none" dirty="0">
                <a:solidFill>
                  <a:srgbClr val="000000"/>
                </a:solidFill>
                <a:latin typeface="Arial" panose="020B0604020202090204"/>
                <a:ea typeface="Arial" panose="020B0604020202090204"/>
                <a:cs typeface="Arial" panose="020B0604020202090204"/>
                <a:sym typeface="Arial" panose="020B0604020202090204"/>
              </a:rPr>
              <a:t>If a game is still tied after this overtime period, a shootout will  occur with each team selecting 3 shooters. Home team  decides who goes first.</a:t>
            </a:r>
            <a:endParaRPr sz="1200" dirty="0"/>
          </a:p>
          <a:p>
            <a:pPr marL="701040" marR="5080" lvl="1" indent="-337820" algn="l" rtl="0">
              <a:lnSpc>
                <a:spcPct val="96000"/>
              </a:lnSpc>
              <a:spcBef>
                <a:spcPts val="500"/>
              </a:spcBef>
              <a:spcAft>
                <a:spcPts val="0"/>
              </a:spcAft>
              <a:buClr>
                <a:srgbClr val="000000"/>
              </a:buClr>
              <a:buSzPts val="2200"/>
              <a:buFont typeface="Arial" panose="020B0604020202090204"/>
              <a:buAutoNum type="romanLcPeriod"/>
            </a:pPr>
            <a:r>
              <a:rPr lang="en-US" sz="2200" b="0" i="0" u="none" strike="noStrike" cap="none" dirty="0">
                <a:solidFill>
                  <a:srgbClr val="000000"/>
                </a:solidFill>
                <a:latin typeface="Arial" panose="020B0604020202090204"/>
                <a:ea typeface="Arial" panose="020B0604020202090204"/>
                <a:cs typeface="Arial" panose="020B0604020202090204"/>
                <a:sym typeface="Arial" panose="020B0604020202090204"/>
              </a:rPr>
              <a:t>If game is still tied after 3 shooters, the shootout will progress  with one player from each team until a winner is declared.  Individual players cannot shoot twice until every player on the  team (excluding goaltenders) has taken a shot.</a:t>
            </a:r>
            <a:endParaRPr sz="1200" dirty="0"/>
          </a:p>
        </p:txBody>
      </p:sp>
      <p:sp>
        <p:nvSpPr>
          <p:cNvPr id="2" name="TextBox 1"/>
          <p:cNvSpPr txBox="1"/>
          <p:nvPr/>
        </p:nvSpPr>
        <p:spPr>
          <a:xfrm>
            <a:off x="594911" y="495759"/>
            <a:ext cx="5255046" cy="584775"/>
          </a:xfrm>
          <a:prstGeom prst="rect">
            <a:avLst/>
          </a:prstGeom>
          <a:noFill/>
        </p:spPr>
        <p:txBody>
          <a:bodyPr wrap="square" rtlCol="0">
            <a:spAutoFit/>
          </a:bodyPr>
          <a:lstStyle/>
          <a:p>
            <a:r>
              <a:rPr lang="en-US" sz="3200" b="1" dirty="0">
                <a:solidFill>
                  <a:srgbClr val="FF0000"/>
                </a:solidFill>
              </a:rPr>
              <a:t>U16-U18 B-Side Finals</a:t>
            </a:r>
            <a:endParaRPr lang="en-US" sz="3200" b="1"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1"/>
          <p:cNvSpPr/>
          <p:nvPr/>
        </p:nvSpPr>
        <p:spPr>
          <a:xfrm>
            <a:off x="589787" y="597408"/>
            <a:ext cx="2011679" cy="387096"/>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395" name="Google Shape;395;p61"/>
          <p:cNvSpPr txBox="1"/>
          <p:nvPr/>
        </p:nvSpPr>
        <p:spPr>
          <a:xfrm>
            <a:off x="375979" y="1776209"/>
            <a:ext cx="8427000" cy="4782000"/>
          </a:xfrm>
          <a:prstGeom prst="rect">
            <a:avLst/>
          </a:prstGeom>
          <a:noFill/>
          <a:ln>
            <a:noFill/>
          </a:ln>
        </p:spPr>
        <p:txBody>
          <a:bodyPr spcFirstLastPara="1" wrap="square" lIns="0" tIns="0" rIns="0" bIns="0" anchor="t" anchorCtr="0">
            <a:spAutoFit/>
          </a:bodyPr>
          <a:lstStyle/>
          <a:p>
            <a:pPr marL="285750" marR="185420" lvl="0" indent="-266700" algn="l" rtl="0">
              <a:lnSpc>
                <a:spcPct val="95000"/>
              </a:lnSpc>
              <a:spcBef>
                <a:spcPts val="0"/>
              </a:spcBef>
              <a:spcAft>
                <a:spcPts val="0"/>
              </a:spcAft>
              <a:buClr>
                <a:srgbClr val="000000"/>
              </a:buClr>
              <a:buSzPts val="1650"/>
              <a:buFont typeface="Arial" panose="020B0604020202090204"/>
              <a:buChar char="¡"/>
            </a:pPr>
            <a:r>
              <a:rPr lang="en-US" sz="2100" b="1"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rPr>
              <a:t>APPEALS</a:t>
            </a:r>
            <a:r>
              <a:rPr lang="en-US" sz="2100" b="0" i="0" u="none" strike="noStrike" cap="none">
                <a:solidFill>
                  <a:srgbClr val="000000"/>
                </a:solidFill>
                <a:latin typeface="Arial" panose="020B0604020202090204"/>
                <a:ea typeface="Arial" panose="020B0604020202090204"/>
                <a:cs typeface="Arial" panose="020B0604020202090204"/>
                <a:sym typeface="Arial" panose="020B0604020202090204"/>
              </a:rPr>
              <a:t>: (see Annex 1 for procedures) - appellant must submit </a:t>
            </a:r>
            <a:r>
              <a:rPr lang="en-US" sz="2100" b="1"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rPr>
              <a:t>all  game protests or appeals to the League within 72 hours after the  completion of the game that is in dispute</a:t>
            </a:r>
            <a:r>
              <a:rPr lang="en-US" sz="2100" b="0" i="0" u="none" strike="noStrike" cap="none">
                <a:solidFill>
                  <a:srgbClr val="000000"/>
                </a:solidFill>
                <a:latin typeface="Arial" panose="020B0604020202090204"/>
                <a:ea typeface="Arial" panose="020B0604020202090204"/>
                <a:cs typeface="Arial" panose="020B0604020202090204"/>
                <a:sym typeface="Arial" panose="020B0604020202090204"/>
              </a:rPr>
              <a:t>. All appeals must be in  writing, submitted to the League Director of D&amp;A (Chairperson of the  Appeal Committee). A fee in the form of a cheque payable to the  OBMHL in the amount of </a:t>
            </a:r>
            <a:r>
              <a:rPr lang="en-US" sz="2100" b="1"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rPr>
              <a:t>$150.00 dollars must accompany the  appeal letter</a:t>
            </a:r>
            <a:r>
              <a:rPr lang="en-US" sz="2100" b="0" i="0" u="none" strike="noStrike" cap="none">
                <a:solidFill>
                  <a:srgbClr val="000000"/>
                </a:solidFill>
                <a:latin typeface="Arial" panose="020B0604020202090204"/>
                <a:ea typeface="Arial" panose="020B0604020202090204"/>
                <a:cs typeface="Arial" panose="020B0604020202090204"/>
                <a:sym typeface="Arial" panose="020B0604020202090204"/>
              </a:rPr>
              <a:t>.</a:t>
            </a:r>
            <a:endParaRPr sz="17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285115" marR="5080" lvl="0" indent="-266065" algn="l" rtl="0">
              <a:lnSpc>
                <a:spcPct val="95000"/>
              </a:lnSpc>
              <a:spcBef>
                <a:spcPts val="1200"/>
              </a:spcBef>
              <a:spcAft>
                <a:spcPts val="0"/>
              </a:spcAft>
              <a:buClr>
                <a:srgbClr val="000000"/>
              </a:buClr>
              <a:buSzPts val="1650"/>
              <a:buFont typeface="Arial" panose="020B0604020202090204"/>
              <a:buChar char="¡"/>
            </a:pPr>
            <a:r>
              <a:rPr lang="en-US" sz="2100" b="0" i="0" u="none" strike="noStrike" cap="none">
                <a:solidFill>
                  <a:srgbClr val="000000"/>
                </a:solidFill>
                <a:latin typeface="Arial" panose="020B0604020202090204"/>
                <a:ea typeface="Arial" panose="020B0604020202090204"/>
                <a:cs typeface="Arial" panose="020B0604020202090204"/>
                <a:sym typeface="Arial" panose="020B0604020202090204"/>
              </a:rPr>
              <a:t>All letters of appeal must clearly state the grounds upon which the  appeal is being made and what aspect of the game, in particular is  being appealed. At its discretion, the League will determine whether  or not the appeal will be heard by the League. Appeals of a frivolous or  trivial nature will not be heard. The League will not hear “timing”  protests unless the protesting team had a representative in the penalty  box for the duration of the game. League timekeepers are  representatives of the League and not the association.</a:t>
            </a:r>
            <a:endParaRPr sz="13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2"/>
          <p:cNvSpPr/>
          <p:nvPr/>
        </p:nvSpPr>
        <p:spPr>
          <a:xfrm>
            <a:off x="0" y="0"/>
            <a:ext cx="9144000" cy="685800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401" name="Google Shape;401;p62"/>
          <p:cNvSpPr/>
          <p:nvPr/>
        </p:nvSpPr>
        <p:spPr>
          <a:xfrm>
            <a:off x="0" y="-1"/>
            <a:ext cx="9144000" cy="2602993"/>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402" name="Google Shape;402;p62"/>
          <p:cNvSpPr/>
          <p:nvPr/>
        </p:nvSpPr>
        <p:spPr>
          <a:xfrm>
            <a:off x="0" y="2580132"/>
            <a:ext cx="9144000" cy="112776"/>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cxnSp>
        <p:nvCxnSpPr>
          <p:cNvPr id="403" name="Google Shape;403;p62"/>
          <p:cNvCxnSpPr/>
          <p:nvPr/>
        </p:nvCxnSpPr>
        <p:spPr>
          <a:xfrm>
            <a:off x="0" y="2625850"/>
            <a:ext cx="9144000" cy="1"/>
          </a:xfrm>
          <a:prstGeom prst="straightConnector1">
            <a:avLst/>
          </a:prstGeom>
          <a:noFill/>
          <a:ln w="45700" cap="flat" cmpd="sng">
            <a:solidFill>
              <a:srgbClr val="FFFFFF"/>
            </a:solidFill>
            <a:prstDash val="solid"/>
            <a:round/>
            <a:headEnd type="none" w="sm" len="sm"/>
            <a:tailEnd type="none" w="sm" len="sm"/>
          </a:ln>
        </p:spPr>
      </p:cxnSp>
      <p:sp>
        <p:nvSpPr>
          <p:cNvPr id="404" name="Google Shape;404;p62"/>
          <p:cNvSpPr/>
          <p:nvPr/>
        </p:nvSpPr>
        <p:spPr>
          <a:xfrm>
            <a:off x="867154" y="1165860"/>
            <a:ext cx="5184650" cy="443484"/>
          </a:xfrm>
          <a:prstGeom prst="rect">
            <a:avLst/>
          </a:prstGeom>
          <a:blipFill rotWithShape="1">
            <a:blip r:embed="rId3"/>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405" name="Google Shape;405;p62"/>
          <p:cNvSpPr txBox="1">
            <a:spLocks noGrp="1"/>
          </p:cNvSpPr>
          <p:nvPr>
            <p:ph type="title"/>
          </p:nvPr>
        </p:nvSpPr>
        <p:spPr>
          <a:xfrm>
            <a:off x="874266" y="1799335"/>
            <a:ext cx="1896112" cy="330836"/>
          </a:xfrm>
          <a:prstGeom prst="rect">
            <a:avLst/>
          </a:prstGeom>
          <a:noFill/>
          <a:ln>
            <a:noFill/>
          </a:ln>
        </p:spPr>
        <p:txBody>
          <a:bodyPr spcFirstLastPara="1" wrap="square" lIns="0" tIns="0" rIns="0" bIns="0" anchor="t" anchorCtr="0">
            <a:normAutofit fontScale="90000"/>
          </a:bodyPr>
          <a:lstStyle/>
          <a:p>
            <a:pPr marL="0" lvl="0" indent="12700" algn="l" rtl="0">
              <a:lnSpc>
                <a:spcPct val="100000"/>
              </a:lnSpc>
              <a:spcBef>
                <a:spcPts val="0"/>
              </a:spcBef>
              <a:spcAft>
                <a:spcPts val="0"/>
              </a:spcAft>
              <a:buClr>
                <a:srgbClr val="FFFFFF"/>
              </a:buClr>
              <a:buSzPct val="71000"/>
              <a:buFont typeface="Arial" panose="020B0604020202090204"/>
              <a:buNone/>
            </a:pPr>
            <a:r>
              <a:rPr lang="en-US"/>
              <a:t>League Website</a:t>
            </a:r>
            <a:endParaRPr lang="en-US"/>
          </a:p>
        </p:txBody>
      </p:sp>
      <p:sp>
        <p:nvSpPr>
          <p:cNvPr id="406" name="Google Shape;406;p62"/>
          <p:cNvSpPr txBox="1"/>
          <p:nvPr/>
        </p:nvSpPr>
        <p:spPr>
          <a:xfrm>
            <a:off x="618290" y="2935109"/>
            <a:ext cx="7952100" cy="2370300"/>
          </a:xfrm>
          <a:prstGeom prst="rect">
            <a:avLst/>
          </a:prstGeom>
          <a:noFill/>
          <a:ln>
            <a:noFill/>
          </a:ln>
        </p:spPr>
        <p:txBody>
          <a:bodyPr spcFirstLastPara="1" wrap="square" lIns="0" tIns="0" rIns="0" bIns="0" anchor="t" anchorCtr="0">
            <a:spAutoFit/>
          </a:bodyPr>
          <a:lstStyle/>
          <a:p>
            <a:pPr marL="0" marR="0" lvl="0" indent="12700" algn="l" rtl="0">
              <a:lnSpc>
                <a:spcPct val="100000"/>
              </a:lnSpc>
              <a:spcBef>
                <a:spcPts val="0"/>
              </a:spcBef>
              <a:spcAft>
                <a:spcPts val="0"/>
              </a:spcAft>
              <a:buClr>
                <a:srgbClr val="FFFFFF"/>
              </a:buClr>
              <a:buSzPts val="2800"/>
              <a:buFont typeface="Arial" panose="020B0604020202090204"/>
              <a:buNone/>
            </a:pPr>
            <a:r>
              <a:rPr lang="en-US" sz="2800" b="0" i="0" u="none" strike="noStrike" cap="none">
                <a:solidFill>
                  <a:srgbClr val="FFFFFF"/>
                </a:solidFill>
                <a:latin typeface="Arial" panose="020B0604020202090204"/>
                <a:ea typeface="Arial" panose="020B0604020202090204"/>
                <a:cs typeface="Arial" panose="020B0604020202090204"/>
                <a:sym typeface="Arial" panose="020B0604020202090204"/>
              </a:rPr>
              <a:t>Ottawableague.ca</a:t>
            </a:r>
            <a:endParaRPr lang="en-US" sz="2800" b="0" i="0" u="none" strike="noStrike" cap="none">
              <a:solidFill>
                <a:srgbClr val="FFFFFF"/>
              </a:solidFill>
              <a:latin typeface="Arial" panose="020B0604020202090204"/>
              <a:ea typeface="Arial" panose="020B0604020202090204"/>
              <a:cs typeface="Arial" panose="020B0604020202090204"/>
              <a:sym typeface="Arial" panose="020B0604020202090204"/>
            </a:endParaRPr>
          </a:p>
          <a:p>
            <a:pPr marL="0" marR="0" lvl="0" indent="0" algn="l" rtl="0">
              <a:lnSpc>
                <a:spcPct val="100000"/>
              </a:lnSpc>
              <a:spcBef>
                <a:spcPts val="0"/>
              </a:spcBef>
              <a:spcAft>
                <a:spcPts val="0"/>
              </a:spcAft>
              <a:buClr>
                <a:srgbClr val="000000"/>
              </a:buClr>
              <a:buSzPts val="2800"/>
              <a:buFont typeface="Times New Roman" panose="02020503050405090304"/>
              <a:buNone/>
            </a:pPr>
            <a:endParaRPr sz="2800" b="0" i="0" u="none" strike="noStrike" cap="none">
              <a:solidFill>
                <a:srgbClr val="FFFFFF"/>
              </a:solidFill>
              <a:latin typeface="Arial" panose="020B0604020202090204"/>
              <a:ea typeface="Arial" panose="020B0604020202090204"/>
              <a:cs typeface="Arial" panose="020B0604020202090204"/>
              <a:sym typeface="Arial" panose="020B0604020202090204"/>
            </a:endParaRPr>
          </a:p>
          <a:p>
            <a:pPr marL="0" marR="0" lvl="0" indent="12700" algn="l" rtl="0">
              <a:lnSpc>
                <a:spcPct val="100000"/>
              </a:lnSpc>
              <a:spcBef>
                <a:spcPts val="0"/>
              </a:spcBef>
              <a:spcAft>
                <a:spcPts val="0"/>
              </a:spcAft>
              <a:buClr>
                <a:srgbClr val="FFFFFF"/>
              </a:buClr>
              <a:buSzPts val="2800"/>
              <a:buFont typeface="Arial" panose="020B0604020202090204"/>
              <a:buNone/>
            </a:pPr>
            <a:r>
              <a:rPr lang="en-US" sz="2800">
                <a:solidFill>
                  <a:srgbClr val="FFFFFF"/>
                </a:solidFill>
              </a:rPr>
              <a:t>C</a:t>
            </a:r>
            <a:r>
              <a:rPr lang="en-US" sz="2800" b="0" i="0" u="none" strike="noStrike" cap="none">
                <a:solidFill>
                  <a:srgbClr val="FFFFFF"/>
                </a:solidFill>
                <a:latin typeface="Arial" panose="020B0604020202090204"/>
                <a:ea typeface="Arial" panose="020B0604020202090204"/>
                <a:cs typeface="Arial" panose="020B0604020202090204"/>
                <a:sym typeface="Arial" panose="020B0604020202090204"/>
              </a:rPr>
              <a:t>oach and team contact information will be shared with Convenors for each division.</a:t>
            </a:r>
            <a:endParaRPr lang="en-US" sz="2800" b="0" i="0" u="none" strike="noStrike" cap="none">
              <a:solidFill>
                <a:srgbClr val="FFFFFF"/>
              </a:solidFill>
              <a:latin typeface="Arial" panose="020B0604020202090204"/>
              <a:ea typeface="Arial" panose="020B0604020202090204"/>
              <a:cs typeface="Arial" panose="020B0604020202090204"/>
              <a:sym typeface="Arial" panose="020B0604020202090204"/>
            </a:endParaRPr>
          </a:p>
          <a:p>
            <a:pPr marL="0" marR="0" lvl="0" indent="0" algn="l" rtl="0">
              <a:lnSpc>
                <a:spcPct val="100000"/>
              </a:lnSpc>
              <a:spcBef>
                <a:spcPts val="0"/>
              </a:spcBef>
              <a:spcAft>
                <a:spcPts val="0"/>
              </a:spcAft>
              <a:buClr>
                <a:srgbClr val="000000"/>
              </a:buClr>
              <a:buSzPts val="2800"/>
              <a:buFont typeface="Times New Roman" panose="02020503050405090304"/>
              <a:buNone/>
            </a:pPr>
            <a:endParaRPr sz="2800" b="0" i="0" u="none" strike="noStrike" cap="none">
              <a:solidFill>
                <a:srgbClr val="FFFFFF"/>
              </a:solidFill>
              <a:latin typeface="Arial" panose="020B0604020202090204"/>
              <a:ea typeface="Arial" panose="020B0604020202090204"/>
              <a:cs typeface="Arial" panose="020B0604020202090204"/>
              <a:sym typeface="Arial" panose="020B0604020202090204"/>
            </a:endParaRPr>
          </a:p>
          <a:p>
            <a:pPr marL="0" marR="0" lvl="0" indent="12700" algn="l" rtl="0">
              <a:lnSpc>
                <a:spcPct val="100000"/>
              </a:lnSpc>
              <a:spcBef>
                <a:spcPts val="0"/>
              </a:spcBef>
              <a:spcAft>
                <a:spcPts val="0"/>
              </a:spcAft>
              <a:buClr>
                <a:srgbClr val="FFFFFF"/>
              </a:buClr>
              <a:buSzPts val="2800"/>
              <a:buFont typeface="Arial" panose="020B0604020202090204"/>
              <a:buNone/>
            </a:p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3"/>
          <p:cNvSpPr/>
          <p:nvPr/>
        </p:nvSpPr>
        <p:spPr>
          <a:xfrm>
            <a:off x="550163" y="559308"/>
            <a:ext cx="4194048" cy="425195"/>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412" name="Google Shape;412;p63"/>
          <p:cNvSpPr txBox="1">
            <a:spLocks noGrp="1"/>
          </p:cNvSpPr>
          <p:nvPr>
            <p:ph type="title"/>
          </p:nvPr>
        </p:nvSpPr>
        <p:spPr>
          <a:xfrm>
            <a:off x="379027" y="1765541"/>
            <a:ext cx="1250951" cy="406401"/>
          </a:xfrm>
          <a:prstGeom prst="rect">
            <a:avLst/>
          </a:prstGeom>
          <a:noFill/>
          <a:ln>
            <a:noFill/>
          </a:ln>
        </p:spPr>
        <p:txBody>
          <a:bodyPr spcFirstLastPara="1" wrap="square" lIns="0" tIns="0" rIns="0" bIns="0" anchor="t" anchorCtr="0">
            <a:normAutofit fontScale="90000"/>
          </a:bodyPr>
          <a:lstStyle/>
          <a:p>
            <a:pPr marL="0" lvl="0" indent="12700" algn="l" rtl="0">
              <a:lnSpc>
                <a:spcPct val="100000"/>
              </a:lnSpc>
              <a:spcBef>
                <a:spcPts val="0"/>
              </a:spcBef>
              <a:spcAft>
                <a:spcPts val="0"/>
              </a:spcAft>
              <a:buClr>
                <a:srgbClr val="D34817"/>
              </a:buClr>
              <a:buSzPct val="100000"/>
              <a:buFont typeface="Arial" panose="020B0604020202090204"/>
              <a:buNone/>
            </a:pPr>
            <a:r>
              <a:rPr lang="en-US" sz="2000">
                <a:solidFill>
                  <a:srgbClr val="D34817"/>
                </a:solidFill>
              </a:rPr>
              <a:t>¡</a:t>
            </a:r>
            <a:r>
              <a:rPr lang="en-US">
                <a:solidFill>
                  <a:srgbClr val="000000"/>
                </a:solidFill>
              </a:rPr>
              <a:t> </a:t>
            </a:r>
            <a:r>
              <a:rPr lang="en-US" sz="2500" b="1" u="sng">
                <a:solidFill>
                  <a:srgbClr val="000000"/>
                </a:solidFill>
                <a:latin typeface="Trebuchet MS" panose="020B0603020202020204"/>
                <a:ea typeface="Trebuchet MS" panose="020B0603020202020204"/>
                <a:cs typeface="Trebuchet MS" panose="020B0603020202020204"/>
                <a:sym typeface="Trebuchet MS" panose="020B0603020202020204"/>
              </a:rPr>
              <a:t>No ice!</a:t>
            </a:r>
            <a:endParaRPr lang="en-US" sz="2500" b="1" u="sng">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413" name="Google Shape;413;p63"/>
          <p:cNvSpPr txBox="1"/>
          <p:nvPr/>
        </p:nvSpPr>
        <p:spPr>
          <a:xfrm>
            <a:off x="412554" y="2224265"/>
            <a:ext cx="8263200" cy="4066500"/>
          </a:xfrm>
          <a:prstGeom prst="rect">
            <a:avLst/>
          </a:prstGeom>
          <a:noFill/>
          <a:ln>
            <a:noFill/>
          </a:ln>
        </p:spPr>
        <p:txBody>
          <a:bodyPr spcFirstLastPara="1" wrap="square" lIns="0" tIns="0" rIns="0" bIns="0" anchor="t" anchorCtr="0">
            <a:spAutoFit/>
          </a:bodyPr>
          <a:lstStyle/>
          <a:p>
            <a:pPr marL="0" marR="154940" lvl="0" indent="256540" algn="l" rtl="0">
              <a:lnSpc>
                <a:spcPct val="95000"/>
              </a:lnSpc>
              <a:spcBef>
                <a:spcPts val="0"/>
              </a:spcBef>
              <a:spcAft>
                <a:spcPts val="0"/>
              </a:spcAft>
              <a:buClr>
                <a:srgbClr val="000000"/>
              </a:buClr>
              <a:buSzPts val="2200"/>
              <a:buFont typeface="Arial" panose="020B0604020202090204"/>
              <a:buNone/>
            </a:pPr>
            <a:r>
              <a:rPr lang="en-US" sz="2000" b="0" i="0" u="none" strike="noStrike" cap="none">
                <a:solidFill>
                  <a:srgbClr val="000000"/>
                </a:solidFill>
                <a:latin typeface="Arial" panose="020B0604020202090204"/>
                <a:ea typeface="Arial" panose="020B0604020202090204"/>
                <a:cs typeface="Arial" panose="020B0604020202090204"/>
                <a:sym typeface="Arial" panose="020B0604020202090204"/>
              </a:rPr>
              <a:t>Have printed copies of the most updated schedule from the website,  depending on whose mistake, they will have to rebook the ice.</a:t>
            </a:r>
            <a:endParaRPr sz="1200"/>
          </a:p>
          <a:p>
            <a:pPr marL="332740" marR="0" lvl="0" indent="-307340" algn="l" rtl="0">
              <a:lnSpc>
                <a:spcPct val="100000"/>
              </a:lnSpc>
              <a:spcBef>
                <a:spcPts val="1800"/>
              </a:spcBef>
              <a:spcAft>
                <a:spcPts val="0"/>
              </a:spcAft>
              <a:buClr>
                <a:srgbClr val="000000"/>
              </a:buClr>
              <a:buSzPts val="1800"/>
              <a:buFont typeface="Arial" panose="020B0604020202090204"/>
              <a:buChar char="¡"/>
            </a:pPr>
            <a:r>
              <a:rPr lang="en-US" sz="2300" b="1" i="0" u="sng" strike="noStrike" cap="none">
                <a:solidFill>
                  <a:srgbClr val="000000"/>
                </a:solidFill>
                <a:latin typeface="Trebuchet MS" panose="020B0603020202020204"/>
                <a:ea typeface="Trebuchet MS" panose="020B0603020202020204"/>
                <a:cs typeface="Trebuchet MS" panose="020B0603020202020204"/>
                <a:sym typeface="Trebuchet MS" panose="020B0603020202020204"/>
              </a:rPr>
              <a:t>We have no refs!</a:t>
            </a:r>
            <a:endParaRPr sz="1200"/>
          </a:p>
          <a:p>
            <a:pPr marL="0" marR="5080" lvl="0" indent="350520" algn="l" rtl="0">
              <a:lnSpc>
                <a:spcPct val="95000"/>
              </a:lnSpc>
              <a:spcBef>
                <a:spcPts val="500"/>
              </a:spcBef>
              <a:spcAft>
                <a:spcPts val="0"/>
              </a:spcAft>
              <a:buClr>
                <a:srgbClr val="000000"/>
              </a:buClr>
              <a:buSzPts val="2200"/>
              <a:buFont typeface="Arial" panose="020B0604020202090204"/>
              <a:buNone/>
            </a:pPr>
            <a:r>
              <a:rPr lang="en-US" sz="2000" b="0" i="0" u="none" strike="noStrike" cap="none">
                <a:solidFill>
                  <a:srgbClr val="000000"/>
                </a:solidFill>
                <a:latin typeface="Arial" panose="020B0604020202090204"/>
                <a:ea typeface="Arial" panose="020B0604020202090204"/>
                <a:cs typeface="Arial" panose="020B0604020202090204"/>
                <a:sym typeface="Arial" panose="020B0604020202090204"/>
              </a:rPr>
              <a:t>We recommend 15 minutes prior to every game, a designated person  verifies the refs have arrived and are present for their game.</a:t>
            </a:r>
            <a:endParaRPr sz="1200"/>
          </a:p>
          <a:p>
            <a:pPr marL="0" marR="899795" lvl="0" indent="350520" algn="l" rtl="0">
              <a:lnSpc>
                <a:spcPct val="103000"/>
              </a:lnSpc>
              <a:spcBef>
                <a:spcPts val="500"/>
              </a:spcBef>
              <a:spcAft>
                <a:spcPts val="0"/>
              </a:spcAft>
              <a:buClr>
                <a:srgbClr val="000000"/>
              </a:buClr>
              <a:buSzPts val="2200"/>
              <a:buFont typeface="Arial" panose="020B0604020202090204"/>
              <a:buNone/>
            </a:pPr>
            <a:r>
              <a:rPr lang="en-US" sz="2000" b="0" i="0" u="none" strike="noStrike" cap="none">
                <a:solidFill>
                  <a:srgbClr val="000000"/>
                </a:solidFill>
                <a:latin typeface="Arial" panose="020B0604020202090204"/>
                <a:ea typeface="Arial" panose="020B0604020202090204"/>
                <a:cs typeface="Arial" panose="020B0604020202090204"/>
                <a:sym typeface="Arial" panose="020B0604020202090204"/>
              </a:rPr>
              <a:t>If no refs, game needs to be re-scheduled by the Home team.  Game can be played with 2 refs as per rules.</a:t>
            </a:r>
            <a:endParaRPr sz="1200"/>
          </a:p>
          <a:p>
            <a:pPr marL="332740" marR="158750" lvl="0" indent="-307340" algn="l" rtl="0">
              <a:lnSpc>
                <a:spcPct val="96000"/>
              </a:lnSpc>
              <a:spcBef>
                <a:spcPts val="1100"/>
              </a:spcBef>
              <a:spcAft>
                <a:spcPts val="0"/>
              </a:spcAft>
              <a:buClr>
                <a:srgbClr val="000000"/>
              </a:buClr>
              <a:buSzPts val="1800"/>
              <a:buFont typeface="Arial" panose="020B0604020202090204"/>
              <a:buChar char="¡"/>
            </a:pPr>
            <a:r>
              <a:rPr lang="en-US" sz="2300" b="0" i="0" u="none" strike="noStrike" cap="none">
                <a:solidFill>
                  <a:srgbClr val="000000"/>
                </a:solidFill>
                <a:latin typeface="Arial" panose="020B0604020202090204"/>
                <a:ea typeface="Arial" panose="020B0604020202090204"/>
                <a:cs typeface="Arial" panose="020B0604020202090204"/>
                <a:sym typeface="Arial" panose="020B0604020202090204"/>
              </a:rPr>
              <a:t>Family/coaches are not allowed to ref the game: Immediate  family members CANNOT act as a referee for a family  member’s game as per HC Rule 5.2 (o)</a:t>
            </a:r>
            <a:endParaRPr sz="1200"/>
          </a:p>
          <a:p>
            <a:pPr marL="0" marR="0" lvl="0" indent="829310" algn="l" rtl="0">
              <a:lnSpc>
                <a:spcPct val="100000"/>
              </a:lnSpc>
              <a:spcBef>
                <a:spcPts val="600"/>
              </a:spcBef>
              <a:spcAft>
                <a:spcPts val="0"/>
              </a:spcAft>
              <a:buClr>
                <a:srgbClr val="000000"/>
              </a:buClr>
              <a:buSzPts val="2200"/>
              <a:buFont typeface="Arial" panose="020B0604020202090204"/>
              <a:buNone/>
            </a:pPr>
            <a:r>
              <a:rPr lang="en-US" sz="2000" b="0" i="1" u="none" strike="noStrike" cap="none">
                <a:solidFill>
                  <a:srgbClr val="000000"/>
                </a:solidFill>
                <a:latin typeface="Arial" panose="020B0604020202090204"/>
                <a:ea typeface="Arial" panose="020B0604020202090204"/>
                <a:cs typeface="Arial" panose="020B0604020202090204"/>
                <a:sym typeface="Arial" panose="020B0604020202090204"/>
              </a:rPr>
              <a:t>“The referee and linesmen shall be thoroughly impartial parties”</a:t>
            </a:r>
            <a:endParaRPr sz="1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4"/>
          <p:cNvSpPr/>
          <p:nvPr/>
        </p:nvSpPr>
        <p:spPr>
          <a:xfrm>
            <a:off x="550163" y="559308"/>
            <a:ext cx="4194048" cy="425195"/>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419" name="Google Shape;419;p64"/>
          <p:cNvSpPr txBox="1">
            <a:spLocks noGrp="1"/>
          </p:cNvSpPr>
          <p:nvPr>
            <p:ph type="title"/>
          </p:nvPr>
        </p:nvSpPr>
        <p:spPr>
          <a:xfrm>
            <a:off x="307019" y="1791448"/>
            <a:ext cx="1811654" cy="436882"/>
          </a:xfrm>
          <a:prstGeom prst="rect">
            <a:avLst/>
          </a:prstGeom>
          <a:noFill/>
          <a:ln>
            <a:noFill/>
          </a:ln>
        </p:spPr>
        <p:txBody>
          <a:bodyPr spcFirstLastPara="1" wrap="square" lIns="0" tIns="0" rIns="0" bIns="0" anchor="t" anchorCtr="0">
            <a:normAutofit fontScale="90000"/>
          </a:bodyPr>
          <a:lstStyle/>
          <a:p>
            <a:pPr marL="0" lvl="0" indent="12700" algn="l" rtl="0">
              <a:lnSpc>
                <a:spcPct val="100000"/>
              </a:lnSpc>
              <a:spcBef>
                <a:spcPts val="0"/>
              </a:spcBef>
              <a:spcAft>
                <a:spcPts val="0"/>
              </a:spcAft>
              <a:buClr>
                <a:srgbClr val="D34817"/>
              </a:buClr>
              <a:buSzPct val="100000"/>
              <a:buFont typeface="Arial" panose="020B0604020202090204"/>
              <a:buNone/>
            </a:pPr>
            <a:r>
              <a:rPr lang="en-US" sz="2100">
                <a:solidFill>
                  <a:srgbClr val="D34817"/>
                </a:solidFill>
              </a:rPr>
              <a:t>¡ </a:t>
            </a:r>
            <a:r>
              <a:rPr lang="en-US" sz="2700" b="1">
                <a:solidFill>
                  <a:srgbClr val="000000"/>
                </a:solidFill>
                <a:latin typeface="Trebuchet MS" panose="020B0603020202020204"/>
                <a:ea typeface="Trebuchet MS" panose="020B0603020202020204"/>
                <a:cs typeface="Trebuchet MS" panose="020B0603020202020204"/>
                <a:sym typeface="Trebuchet MS" panose="020B0603020202020204"/>
              </a:rPr>
              <a:t>No trainer</a:t>
            </a:r>
            <a:endParaRPr lang="en-US" sz="2700" b="1">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420" name="Google Shape;420;p64"/>
          <p:cNvSpPr txBox="1">
            <a:spLocks noGrp="1"/>
          </p:cNvSpPr>
          <p:nvPr>
            <p:ph type="body" idx="1"/>
          </p:nvPr>
        </p:nvSpPr>
        <p:spPr>
          <a:xfrm>
            <a:off x="307019" y="2204453"/>
            <a:ext cx="8447400" cy="4096500"/>
          </a:xfrm>
          <a:prstGeom prst="rect">
            <a:avLst/>
          </a:prstGeom>
          <a:noFill/>
          <a:ln>
            <a:noFill/>
          </a:ln>
        </p:spPr>
        <p:txBody>
          <a:bodyPr spcFirstLastPara="1" wrap="square" lIns="0" tIns="0" rIns="0" bIns="0" anchor="t" anchorCtr="0">
            <a:normAutofit/>
          </a:bodyPr>
          <a:lstStyle/>
          <a:p>
            <a:pPr marL="556260" lvl="0" indent="-266700" algn="l" rtl="0">
              <a:lnSpc>
                <a:spcPct val="100000"/>
              </a:lnSpc>
              <a:spcBef>
                <a:spcPts val="0"/>
              </a:spcBef>
              <a:spcAft>
                <a:spcPts val="0"/>
              </a:spcAft>
              <a:buClr>
                <a:srgbClr val="9B2D1F"/>
              </a:buClr>
              <a:buSzPts val="2150"/>
              <a:buFont typeface="Arial" panose="020B0604020202090204"/>
              <a:buChar char="▪"/>
            </a:pPr>
            <a:r>
              <a:rPr lang="en-US"/>
              <a:t>Ask opposing team to borrow their trainer if needed.</a:t>
            </a:r>
            <a:endParaRPr lang="en-US"/>
          </a:p>
          <a:p>
            <a:pPr marL="556260" lvl="0" indent="-266700" algn="l" rtl="0">
              <a:lnSpc>
                <a:spcPct val="100000"/>
              </a:lnSpc>
              <a:spcBef>
                <a:spcPts val="300"/>
              </a:spcBef>
              <a:spcAft>
                <a:spcPts val="0"/>
              </a:spcAft>
              <a:buClr>
                <a:srgbClr val="9B2D1F"/>
              </a:buClr>
              <a:buSzPts val="2150"/>
              <a:buFont typeface="Arial" panose="020B0604020202090204"/>
              <a:buChar char="▪"/>
            </a:pPr>
            <a:r>
              <a:rPr lang="en-US"/>
              <a:t>Verify if there is a nurse/firefighter in the stands.</a:t>
            </a:r>
            <a:endParaRPr lang="en-US"/>
          </a:p>
          <a:p>
            <a:pPr marL="556260" marR="532765" lvl="0" indent="-266700" algn="l" rtl="0">
              <a:lnSpc>
                <a:spcPct val="104000"/>
              </a:lnSpc>
              <a:spcBef>
                <a:spcPts val="600"/>
              </a:spcBef>
              <a:spcAft>
                <a:spcPts val="0"/>
              </a:spcAft>
              <a:buClr>
                <a:srgbClr val="9B2D1F"/>
              </a:buClr>
              <a:buSzPts val="2150"/>
              <a:buFont typeface="Arial" panose="020B0604020202090204"/>
              <a:buChar char="▪"/>
            </a:pPr>
            <a:r>
              <a:rPr lang="en-US"/>
              <a:t>Referee must agree since the trainer is missing from your  game sheet.</a:t>
            </a:r>
            <a:endParaRPr lang="en-US"/>
          </a:p>
          <a:p>
            <a:pPr marL="289560" marR="5080" lvl="0" indent="-276860" algn="l" rtl="0">
              <a:lnSpc>
                <a:spcPct val="107000"/>
              </a:lnSpc>
              <a:spcBef>
                <a:spcPts val="1100"/>
              </a:spcBef>
              <a:spcAft>
                <a:spcPts val="0"/>
              </a:spcAft>
              <a:buClr>
                <a:srgbClr val="D34817"/>
              </a:buClr>
              <a:buSzPts val="2150"/>
              <a:buFont typeface="Arial" panose="020B0604020202090204"/>
              <a:buChar char="¡"/>
            </a:pPr>
            <a:r>
              <a:rPr lang="en-US" sz="2700" u="sng"/>
              <a:t>Note</a:t>
            </a:r>
            <a:r>
              <a:rPr lang="en-US" u="none"/>
              <a:t>: </a:t>
            </a:r>
            <a:r>
              <a:rPr lang="en-US" sz="1900" u="none"/>
              <a:t>In the event one of the two trainers is not present, it must be noted on the game sheet and the game goes on.</a:t>
            </a:r>
            <a:endParaRPr sz="1900"/>
          </a:p>
          <a:p>
            <a:pPr marL="289560" marR="162560" lvl="0" indent="-260985" algn="l" rtl="0">
              <a:lnSpc>
                <a:spcPct val="107000"/>
              </a:lnSpc>
              <a:spcBef>
                <a:spcPts val="1100"/>
              </a:spcBef>
              <a:spcAft>
                <a:spcPts val="0"/>
              </a:spcAft>
              <a:buClr>
                <a:srgbClr val="D34817"/>
              </a:buClr>
              <a:buSzPts val="1900"/>
              <a:buFont typeface="Arial" panose="020B0604020202090204"/>
              <a:buChar char="¡"/>
            </a:pPr>
            <a:r>
              <a:rPr lang="en-US" sz="1900"/>
              <a:t>If trainers for both teams are not present, in order for the  game to proceed, there must be a qualified First Aid  provider identified to the Referee in the arena who will  accept responsibility for both teams.</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p:nvPr/>
        </p:nvSpPr>
        <p:spPr>
          <a:xfrm>
            <a:off x="291300" y="1586000"/>
            <a:ext cx="8561400" cy="4612640"/>
          </a:xfrm>
          <a:prstGeom prst="rect">
            <a:avLst/>
          </a:prstGeom>
          <a:noFill/>
          <a:ln>
            <a:noFill/>
          </a:ln>
        </p:spPr>
        <p:txBody>
          <a:bodyPr spcFirstLastPara="1" wrap="square" lIns="91425" tIns="91425" rIns="91425" bIns="91425" anchor="t" anchorCtr="0">
            <a:spAutoFit/>
          </a:bodyPr>
          <a:lstStyle/>
          <a:p>
            <a:pPr marL="457200" marR="187960" lvl="0" indent="0" algn="l" rtl="0">
              <a:lnSpc>
                <a:spcPct val="80000"/>
              </a:lnSpc>
              <a:spcBef>
                <a:spcPts val="0"/>
              </a:spcBef>
              <a:spcAft>
                <a:spcPts val="0"/>
              </a:spcAft>
              <a:buClr>
                <a:schemeClr val="dk1"/>
              </a:buClr>
              <a:buSzPts val="1100"/>
              <a:buFont typeface="Arial" panose="020B0604020202090204"/>
              <a:buNone/>
            </a:pPr>
            <a:endParaRPr sz="1500" dirty="0">
              <a:solidFill>
                <a:schemeClr val="dk1"/>
              </a:solidFill>
            </a:endParaRPr>
          </a:p>
          <a:p>
            <a:pPr marL="332740" marR="187960" lvl="0" indent="-320040" algn="l" rtl="0">
              <a:lnSpc>
                <a:spcPct val="80000"/>
              </a:lnSpc>
              <a:spcBef>
                <a:spcPts val="0"/>
              </a:spcBef>
              <a:spcAft>
                <a:spcPts val="0"/>
              </a:spcAft>
              <a:buClr>
                <a:schemeClr val="dk1"/>
              </a:buClr>
              <a:buSzPts val="1200"/>
              <a:buChar char="¡"/>
            </a:pPr>
            <a:r>
              <a:rPr lang="en-US" sz="1500" dirty="0">
                <a:solidFill>
                  <a:schemeClr val="dk1"/>
                </a:solidFill>
              </a:rPr>
              <a:t>The U10, U11, U12, and U13 divisions will play a </a:t>
            </a:r>
            <a:r>
              <a:rPr lang="en-US" sz="1500" b="1" dirty="0">
                <a:solidFill>
                  <a:srgbClr val="FF0000"/>
                </a:solidFill>
              </a:rPr>
              <a:t>24 game </a:t>
            </a:r>
            <a:r>
              <a:rPr lang="en-US" sz="1500" dirty="0">
                <a:solidFill>
                  <a:schemeClr val="dk1"/>
                </a:solidFill>
              </a:rPr>
              <a:t>season as per the Hockey Canada Pathways directive.</a:t>
            </a:r>
            <a:endParaRPr lang="en-US" sz="1500" dirty="0">
              <a:solidFill>
                <a:schemeClr val="dk1"/>
              </a:solidFill>
            </a:endParaRPr>
          </a:p>
          <a:p>
            <a:pPr marL="332740" marR="187960" lvl="0" indent="-320040" algn="l" rtl="0">
              <a:lnSpc>
                <a:spcPct val="80000"/>
              </a:lnSpc>
              <a:spcBef>
                <a:spcPts val="0"/>
              </a:spcBef>
              <a:spcAft>
                <a:spcPts val="0"/>
              </a:spcAft>
              <a:buClr>
                <a:schemeClr val="dk1"/>
              </a:buClr>
              <a:buSzPts val="1200"/>
              <a:buChar char="¡"/>
            </a:pPr>
            <a:endParaRPr lang="en-US" sz="1500" dirty="0">
              <a:solidFill>
                <a:schemeClr val="dk1"/>
              </a:solidFill>
            </a:endParaRPr>
          </a:p>
          <a:p>
            <a:pPr marL="332740" marR="187960" lvl="0" indent="-320040" algn="l" rtl="0">
              <a:lnSpc>
                <a:spcPct val="80000"/>
              </a:lnSpc>
              <a:spcBef>
                <a:spcPts val="0"/>
              </a:spcBef>
              <a:spcAft>
                <a:spcPts val="0"/>
              </a:spcAft>
              <a:buClr>
                <a:schemeClr val="dk1"/>
              </a:buClr>
              <a:buSzPts val="1200"/>
              <a:buChar char="¡"/>
            </a:pPr>
            <a:r>
              <a:rPr lang="en-US" sz="1500" dirty="0">
                <a:solidFill>
                  <a:schemeClr val="dk1"/>
                </a:solidFill>
              </a:rPr>
              <a:t>U14 and U15 will play </a:t>
            </a:r>
            <a:r>
              <a:rPr lang="en-US" sz="1400" dirty="0">
                <a:solidFill>
                  <a:schemeClr val="dk1"/>
                </a:solidFill>
              </a:rPr>
              <a:t>a </a:t>
            </a:r>
            <a:r>
              <a:rPr lang="en-US" sz="1400" b="1" dirty="0">
                <a:solidFill>
                  <a:srgbClr val="FF0000"/>
                </a:solidFill>
              </a:rPr>
              <a:t>28 game </a:t>
            </a:r>
            <a:r>
              <a:rPr lang="en-US" sz="1400" dirty="0">
                <a:solidFill>
                  <a:schemeClr val="dk1"/>
                </a:solidFill>
              </a:rPr>
              <a:t>season as per the Hockey Canada Pathways directive.</a:t>
            </a:r>
            <a:endParaRPr lang="en-US" sz="1400" dirty="0">
              <a:solidFill>
                <a:schemeClr val="dk1"/>
              </a:solidFill>
            </a:endParaRPr>
          </a:p>
          <a:p>
            <a:pPr marL="332740" marR="187960" lvl="0" indent="-320040" algn="l" rtl="0">
              <a:lnSpc>
                <a:spcPct val="80000"/>
              </a:lnSpc>
              <a:spcBef>
                <a:spcPts val="0"/>
              </a:spcBef>
              <a:spcAft>
                <a:spcPts val="0"/>
              </a:spcAft>
              <a:buClr>
                <a:schemeClr val="dk1"/>
              </a:buClr>
              <a:buSzPts val="1200"/>
              <a:buChar char="¡"/>
            </a:pPr>
            <a:endParaRPr lang="en-US" sz="1400" dirty="0">
              <a:solidFill>
                <a:schemeClr val="dk1"/>
              </a:solidFill>
            </a:endParaRPr>
          </a:p>
          <a:p>
            <a:pPr marL="332740" marR="187960" lvl="0" indent="-320040" algn="l" rtl="0">
              <a:lnSpc>
                <a:spcPct val="80000"/>
              </a:lnSpc>
              <a:spcBef>
                <a:spcPts val="0"/>
              </a:spcBef>
              <a:spcAft>
                <a:spcPts val="0"/>
              </a:spcAft>
              <a:buClr>
                <a:schemeClr val="dk1"/>
              </a:buClr>
              <a:buSzPts val="1200"/>
              <a:buChar char="¡"/>
            </a:pPr>
            <a:r>
              <a:rPr lang="en-US" dirty="0">
                <a:solidFill>
                  <a:schemeClr val="dk1"/>
                </a:solidFill>
              </a:rPr>
              <a:t>U16 and U18 will continue to play a </a:t>
            </a:r>
            <a:r>
              <a:rPr lang="en-US" b="1" dirty="0">
                <a:solidFill>
                  <a:srgbClr val="FF0000"/>
                </a:solidFill>
              </a:rPr>
              <a:t>30</a:t>
            </a:r>
            <a:r>
              <a:rPr lang="en-US" sz="1400" b="1" dirty="0">
                <a:solidFill>
                  <a:srgbClr val="FF0000"/>
                </a:solidFill>
              </a:rPr>
              <a:t> game </a:t>
            </a:r>
            <a:r>
              <a:rPr lang="en-US" sz="1400" dirty="0">
                <a:solidFill>
                  <a:schemeClr val="dk1"/>
                </a:solidFill>
              </a:rPr>
              <a:t>season under our previous rule structure.</a:t>
            </a:r>
            <a:endParaRPr dirty="0">
              <a:solidFill>
                <a:schemeClr val="dk1"/>
              </a:solidFill>
            </a:endParaRPr>
          </a:p>
          <a:p>
            <a:pPr marL="332740" marR="105410" lvl="0" indent="-320040" algn="l" rtl="0">
              <a:lnSpc>
                <a:spcPct val="80000"/>
              </a:lnSpc>
              <a:spcBef>
                <a:spcPts val="1200"/>
              </a:spcBef>
              <a:spcAft>
                <a:spcPts val="0"/>
              </a:spcAft>
              <a:buClr>
                <a:schemeClr val="dk1"/>
              </a:buClr>
              <a:buSzPts val="1200"/>
              <a:buChar char="¡"/>
            </a:pPr>
            <a:r>
              <a:rPr lang="en-US" sz="1500" dirty="0">
                <a:solidFill>
                  <a:schemeClr val="dk1"/>
                </a:solidFill>
              </a:rPr>
              <a:t>Start of league games is October 17th for U10 through U15 </a:t>
            </a:r>
            <a:endParaRPr sz="1800" dirty="0">
              <a:solidFill>
                <a:schemeClr val="dk1"/>
              </a:solidFill>
              <a:latin typeface="Trebuchet MS" panose="020B0603020202020204"/>
              <a:ea typeface="Trebuchet MS" panose="020B0603020202020204"/>
              <a:cs typeface="Trebuchet MS" panose="020B0603020202020204"/>
              <a:sym typeface="Trebuchet MS" panose="020B0603020202020204"/>
            </a:endParaRPr>
          </a:p>
          <a:p>
            <a:pPr marL="332740" marR="105410" lvl="0" indent="-320040" algn="l" rtl="0">
              <a:lnSpc>
                <a:spcPct val="80000"/>
              </a:lnSpc>
              <a:spcBef>
                <a:spcPts val="1200"/>
              </a:spcBef>
              <a:spcAft>
                <a:spcPts val="0"/>
              </a:spcAft>
              <a:buClr>
                <a:schemeClr val="dk1"/>
              </a:buClr>
              <a:buSzPts val="1200"/>
              <a:buChar char="¡"/>
            </a:pPr>
            <a:r>
              <a:rPr lang="en-US" sz="1500" dirty="0">
                <a:solidFill>
                  <a:schemeClr val="dk1"/>
                </a:solidFill>
              </a:rPr>
              <a:t>Start of league games is October 14th for U16 and U18</a:t>
            </a:r>
            <a:endParaRPr sz="1500" dirty="0">
              <a:solidFill>
                <a:schemeClr val="dk1"/>
              </a:solidFill>
            </a:endParaRPr>
          </a:p>
          <a:p>
            <a:pPr marL="332740" lvl="0" indent="-320040" algn="l" rtl="0">
              <a:spcBef>
                <a:spcPts val="700"/>
              </a:spcBef>
              <a:spcAft>
                <a:spcPts val="0"/>
              </a:spcAft>
              <a:buClr>
                <a:schemeClr val="dk1"/>
              </a:buClr>
              <a:buSzPts val="1200"/>
              <a:buChar char="¡"/>
            </a:pPr>
            <a:r>
              <a:rPr lang="en-US" sz="1600" b="1" dirty="0">
                <a:solidFill>
                  <a:srgbClr val="FF0000"/>
                </a:solidFill>
                <a:latin typeface="Trebuchet MS" panose="020B0603020202020204"/>
                <a:ea typeface="Trebuchet MS" panose="020B0603020202020204"/>
                <a:cs typeface="Trebuchet MS" panose="020B0603020202020204"/>
                <a:sym typeface="Trebuchet MS" panose="020B0603020202020204"/>
              </a:rPr>
              <a:t>Christmas Break: December 22,2025 to January 2, 2026 </a:t>
            </a:r>
            <a:endParaRPr sz="1600" dirty="0">
              <a:solidFill>
                <a:schemeClr val="dk1"/>
              </a:solidFill>
              <a:latin typeface="Trebuchet MS" panose="020B0603020202020204"/>
              <a:ea typeface="Trebuchet MS" panose="020B0603020202020204"/>
              <a:cs typeface="Trebuchet MS" panose="020B0603020202020204"/>
              <a:sym typeface="Trebuchet MS" panose="020B0603020202020204"/>
            </a:endParaRPr>
          </a:p>
          <a:p>
            <a:pPr marL="332740" lvl="0" indent="-300990" algn="l" rtl="0">
              <a:spcBef>
                <a:spcPts val="700"/>
              </a:spcBef>
              <a:spcAft>
                <a:spcPts val="0"/>
              </a:spcAft>
              <a:buClr>
                <a:srgbClr val="FF0000"/>
              </a:buClr>
              <a:buSzPts val="1200"/>
              <a:buChar char="¡"/>
            </a:pPr>
            <a:r>
              <a:rPr lang="en-US" sz="1600" b="1" dirty="0">
                <a:solidFill>
                  <a:srgbClr val="FF0000"/>
                </a:solidFill>
                <a:latin typeface="Trebuchet MS" panose="020B0603020202020204"/>
                <a:ea typeface="Trebuchet MS" panose="020B0603020202020204"/>
                <a:cs typeface="Trebuchet MS" panose="020B0603020202020204"/>
                <a:sym typeface="Trebuchet MS" panose="020B0603020202020204"/>
              </a:rPr>
              <a:t>U16-U18: End of Season February 5, 2026 / Playoffs start February 9, 2026	</a:t>
            </a:r>
            <a:endParaRPr sz="1100" dirty="0">
              <a:solidFill>
                <a:schemeClr val="dk1"/>
              </a:solidFill>
            </a:endParaRPr>
          </a:p>
          <a:p>
            <a:pPr marL="332740" marR="74295" lvl="0" indent="-300990" algn="l" rtl="0">
              <a:lnSpc>
                <a:spcPct val="80000"/>
              </a:lnSpc>
              <a:spcBef>
                <a:spcPts val="1200"/>
              </a:spcBef>
              <a:spcAft>
                <a:spcPts val="0"/>
              </a:spcAft>
              <a:buClr>
                <a:srgbClr val="FF0000"/>
              </a:buClr>
              <a:buSzPts val="1200"/>
              <a:buChar char="¡"/>
            </a:pPr>
            <a:r>
              <a:rPr lang="en-US" sz="1600" b="1" dirty="0">
                <a:solidFill>
                  <a:srgbClr val="FF0000"/>
                </a:solidFill>
                <a:latin typeface="Trebuchet MS" panose="020B0603020202020204"/>
                <a:ea typeface="Trebuchet MS" panose="020B0603020202020204"/>
                <a:cs typeface="Trebuchet MS" panose="020B0603020202020204"/>
                <a:sym typeface="Trebuchet MS" panose="020B0603020202020204"/>
              </a:rPr>
              <a:t>U16-U18: A Pool Final Round ends March 31, 2026 </a:t>
            </a:r>
            <a:endParaRPr lang="en-US" sz="1600" b="1"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332740" marR="74295" lvl="0" indent="-300990" algn="l" rtl="0">
              <a:lnSpc>
                <a:spcPct val="80000"/>
              </a:lnSpc>
              <a:spcBef>
                <a:spcPts val="1200"/>
              </a:spcBef>
              <a:spcAft>
                <a:spcPts val="0"/>
              </a:spcAft>
              <a:buClr>
                <a:srgbClr val="FF0000"/>
              </a:buClr>
              <a:buSzPts val="1200"/>
              <a:buChar char="¡"/>
            </a:pPr>
            <a:r>
              <a:rPr lang="en-US" sz="1600" b="1" dirty="0">
                <a:solidFill>
                  <a:srgbClr val="FF0000"/>
                </a:solidFill>
                <a:latin typeface="Trebuchet MS" panose="020B0603020202020204"/>
                <a:ea typeface="Trebuchet MS" panose="020B0603020202020204"/>
                <a:cs typeface="Trebuchet MS" panose="020B0603020202020204"/>
                <a:sym typeface="Trebuchet MS" panose="020B0603020202020204"/>
              </a:rPr>
              <a:t>U10-U15: End of Season is February 8, 2026 / Round Robin Playoffs start Feb 12, 2026</a:t>
            </a:r>
            <a:endParaRPr sz="1600" b="1"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332740" marR="74295" lvl="0" indent="-300990" algn="l" rtl="0">
              <a:lnSpc>
                <a:spcPct val="80000"/>
              </a:lnSpc>
              <a:spcBef>
                <a:spcPts val="1200"/>
              </a:spcBef>
              <a:spcAft>
                <a:spcPts val="0"/>
              </a:spcAft>
              <a:buClr>
                <a:srgbClr val="FF0000"/>
              </a:buClr>
              <a:buSzPts val="1200"/>
              <a:buChar char="¡"/>
            </a:pPr>
            <a:r>
              <a:rPr lang="en-US" sz="1600" b="1" dirty="0">
                <a:solidFill>
                  <a:srgbClr val="FF0000"/>
                </a:solidFill>
                <a:latin typeface="Trebuchet MS" panose="020B0603020202020204"/>
                <a:ea typeface="Trebuchet MS" panose="020B0603020202020204"/>
                <a:cs typeface="Trebuchet MS" panose="020B0603020202020204"/>
                <a:sym typeface="Trebuchet MS" panose="020B0603020202020204"/>
              </a:rPr>
              <a:t>U10-U15: Round Robin Playoffs end March 12 for </a:t>
            </a:r>
            <a:r>
              <a:rPr lang="en-CA" sz="1600" b="1" dirty="0">
                <a:solidFill>
                  <a:srgbClr val="FF0000"/>
                </a:solidFill>
                <a:latin typeface="Trebuchet MS" panose="020B0603020202020204"/>
                <a:ea typeface="Trebuchet MS" panose="020B0603020202020204"/>
                <a:cs typeface="Trebuchet MS" panose="020B0603020202020204"/>
                <a:sym typeface="Trebuchet MS" panose="020B0603020202020204"/>
              </a:rPr>
              <a:t>U10-U15. </a:t>
            </a:r>
            <a:endParaRPr lang="en-CA" sz="1600" b="1" dirty="0">
              <a:solidFill>
                <a:srgbClr val="FF0000"/>
              </a:solidFill>
              <a:latin typeface="Trebuchet MS" panose="020B0603020202020204"/>
              <a:ea typeface="Trebuchet MS" panose="020B0603020202020204"/>
              <a:cs typeface="Trebuchet MS" panose="020B0603020202020204"/>
              <a:sym typeface="Trebuchet MS" panose="020B0603020202020204"/>
            </a:endParaRPr>
          </a:p>
          <a:p>
            <a:pPr marL="332740" marR="74295" lvl="0" indent="-300990" algn="l" rtl="0">
              <a:lnSpc>
                <a:spcPct val="80000"/>
              </a:lnSpc>
              <a:spcBef>
                <a:spcPts val="1200"/>
              </a:spcBef>
              <a:spcAft>
                <a:spcPts val="0"/>
              </a:spcAft>
              <a:buClr>
                <a:srgbClr val="FF0000"/>
              </a:buClr>
              <a:buSzPts val="1200"/>
              <a:buChar char="¡"/>
            </a:pPr>
            <a:r>
              <a:rPr lang="en-US" altLang="en-CA" sz="1600" b="1" dirty="0">
                <a:solidFill>
                  <a:srgbClr val="FF0000"/>
                </a:solidFill>
                <a:latin typeface="Trebuchet MS" panose="020B0603020202020204"/>
                <a:ea typeface="Trebuchet MS" panose="020B0603020202020204"/>
                <a:cs typeface="Trebuchet MS" panose="020B0603020202020204"/>
                <a:sym typeface="Trebuchet MS" panose="020B0603020202020204"/>
              </a:rPr>
              <a:t>Quarter Finals, </a:t>
            </a:r>
            <a:r>
              <a:rPr lang="en-CA" sz="1600" b="1" dirty="0">
                <a:solidFill>
                  <a:srgbClr val="FF0000"/>
                </a:solidFill>
                <a:latin typeface="Trebuchet MS" panose="020B0603020202020204"/>
                <a:ea typeface="Trebuchet MS" panose="020B0603020202020204"/>
                <a:cs typeface="Trebuchet MS" panose="020B0603020202020204"/>
                <a:sym typeface="Trebuchet MS" panose="020B0603020202020204"/>
              </a:rPr>
              <a:t>Semi Finals and Finals to be played </a:t>
            </a:r>
            <a:r>
              <a:rPr lang="en-US" altLang="en-CA" sz="1600" b="1" dirty="0">
                <a:solidFill>
                  <a:srgbClr val="FF0000"/>
                </a:solidFill>
                <a:latin typeface="Trebuchet MS" panose="020B0603020202020204"/>
                <a:ea typeface="Trebuchet MS" panose="020B0603020202020204"/>
                <a:cs typeface="Trebuchet MS" panose="020B0603020202020204"/>
                <a:sym typeface="Trebuchet MS" panose="020B0603020202020204"/>
              </a:rPr>
              <a:t>March 22nd to</a:t>
            </a:r>
            <a:r>
              <a:rPr lang="en-CA" sz="1600" b="1" dirty="0">
                <a:solidFill>
                  <a:srgbClr val="FF0000"/>
                </a:solidFill>
                <a:latin typeface="Trebuchet MS" panose="020B0603020202020204"/>
                <a:ea typeface="Trebuchet MS" panose="020B0603020202020204"/>
                <a:cs typeface="Trebuchet MS" panose="020B0603020202020204"/>
                <a:sym typeface="Trebuchet MS" panose="020B0603020202020204"/>
              </a:rPr>
              <a:t> March 31</a:t>
            </a:r>
            <a:r>
              <a:rPr lang="en-CA" sz="1600" b="1" baseline="30000" dirty="0">
                <a:solidFill>
                  <a:srgbClr val="FF0000"/>
                </a:solidFill>
                <a:latin typeface="Trebuchet MS" panose="020B0603020202020204"/>
                <a:ea typeface="Trebuchet MS" panose="020B0603020202020204"/>
                <a:cs typeface="Trebuchet MS" panose="020B0603020202020204"/>
                <a:sym typeface="Trebuchet MS" panose="020B0603020202020204"/>
              </a:rPr>
              <a:t>st</a:t>
            </a:r>
            <a:r>
              <a:rPr lang="en-CA" sz="1600" b="1" dirty="0">
                <a:solidFill>
                  <a:srgbClr val="FF0000"/>
                </a:solidFill>
                <a:latin typeface="Trebuchet MS" panose="020B0603020202020204"/>
                <a:ea typeface="Trebuchet MS" panose="020B0603020202020204"/>
                <a:cs typeface="Trebuchet MS" panose="020B0603020202020204"/>
                <a:sym typeface="Trebuchet MS" panose="020B0603020202020204"/>
              </a:rPr>
              <a:t>, 202</a:t>
            </a:r>
            <a:r>
              <a:rPr lang="en-US" altLang="en-CA" sz="1600" b="1" dirty="0">
                <a:solidFill>
                  <a:srgbClr val="FF0000"/>
                </a:solidFill>
                <a:latin typeface="Trebuchet MS" panose="020B0603020202020204"/>
                <a:ea typeface="Trebuchet MS" panose="020B0603020202020204"/>
                <a:cs typeface="Trebuchet MS" panose="020B0603020202020204"/>
                <a:sym typeface="Trebuchet MS" panose="020B0603020202020204"/>
              </a:rPr>
              <a:t>6</a:t>
            </a:r>
            <a:endParaRPr sz="1100" dirty="0">
              <a:solidFill>
                <a:schemeClr val="dk1"/>
              </a:solidFill>
            </a:endParaRPr>
          </a:p>
          <a:p>
            <a:pPr marL="0" lvl="0" indent="0" algn="l" rtl="0">
              <a:spcBef>
                <a:spcPts val="0"/>
              </a:spcBef>
              <a:spcAft>
                <a:spcPts val="0"/>
              </a:spcAft>
              <a:buNone/>
            </a:pPr>
            <a:endParaRPr dirty="0"/>
          </a:p>
        </p:txBody>
      </p:sp>
      <p:sp>
        <p:nvSpPr>
          <p:cNvPr id="142" name="Google Shape;142;p26"/>
          <p:cNvSpPr txBox="1"/>
          <p:nvPr/>
        </p:nvSpPr>
        <p:spPr>
          <a:xfrm>
            <a:off x="719575" y="337775"/>
            <a:ext cx="6094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b="1">
                <a:solidFill>
                  <a:srgbClr val="FF0000"/>
                </a:solidFill>
              </a:rPr>
              <a:t>League Play</a:t>
            </a:r>
            <a:endParaRPr sz="4000" b="1">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p:nvPr/>
        </p:nvSpPr>
        <p:spPr>
          <a:xfrm>
            <a:off x="0" y="0"/>
            <a:ext cx="9144000" cy="6858000"/>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148" name="Google Shape;148;p27"/>
          <p:cNvSpPr/>
          <p:nvPr/>
        </p:nvSpPr>
        <p:spPr>
          <a:xfrm>
            <a:off x="0" y="-1"/>
            <a:ext cx="9144000" cy="2602993"/>
          </a:xfrm>
          <a:prstGeom prst="rect">
            <a:avLst/>
          </a:prstGeom>
          <a:solidFill>
            <a:srgbClr val="000000"/>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149" name="Google Shape;149;p27"/>
          <p:cNvSpPr/>
          <p:nvPr/>
        </p:nvSpPr>
        <p:spPr>
          <a:xfrm>
            <a:off x="0" y="2580132"/>
            <a:ext cx="9144000" cy="112776"/>
          </a:xfrm>
          <a:prstGeom prst="rect">
            <a:avLst/>
          </a:prstGeom>
          <a:blipFill rotWithShape="1">
            <a:blip r:embed="rId2"/>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cxnSp>
        <p:nvCxnSpPr>
          <p:cNvPr id="150" name="Google Shape;150;p27"/>
          <p:cNvCxnSpPr/>
          <p:nvPr/>
        </p:nvCxnSpPr>
        <p:spPr>
          <a:xfrm>
            <a:off x="0" y="2625850"/>
            <a:ext cx="9144000" cy="1"/>
          </a:xfrm>
          <a:prstGeom prst="straightConnector1">
            <a:avLst/>
          </a:prstGeom>
          <a:noFill/>
          <a:ln w="45700" cap="flat" cmpd="sng">
            <a:solidFill>
              <a:srgbClr val="FFFFFF"/>
            </a:solidFill>
            <a:prstDash val="solid"/>
            <a:round/>
            <a:headEnd type="none" w="sm" len="sm"/>
            <a:tailEnd type="none" w="sm" len="sm"/>
          </a:ln>
        </p:spPr>
      </p:cxnSp>
      <p:sp>
        <p:nvSpPr>
          <p:cNvPr id="151" name="Google Shape;151;p27"/>
          <p:cNvSpPr/>
          <p:nvPr/>
        </p:nvSpPr>
        <p:spPr>
          <a:xfrm>
            <a:off x="867155" y="1171955"/>
            <a:ext cx="4581145" cy="437388"/>
          </a:xfrm>
          <a:prstGeom prst="rect">
            <a:avLst/>
          </a:prstGeom>
          <a:blipFill rotWithShape="1">
            <a:blip r:embed="rId3"/>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152" name="Google Shape;152;p27"/>
          <p:cNvSpPr txBox="1">
            <a:spLocks noGrp="1"/>
          </p:cNvSpPr>
          <p:nvPr>
            <p:ph type="title"/>
          </p:nvPr>
        </p:nvSpPr>
        <p:spPr>
          <a:xfrm>
            <a:off x="874275" y="1671898"/>
            <a:ext cx="7545600" cy="908400"/>
          </a:xfrm>
          <a:prstGeom prst="rect">
            <a:avLst/>
          </a:prstGeom>
          <a:noFill/>
          <a:ln>
            <a:noFill/>
          </a:ln>
        </p:spPr>
        <p:txBody>
          <a:bodyPr spcFirstLastPara="1" wrap="square" lIns="0" tIns="0" rIns="0" bIns="0" anchor="t" anchorCtr="0">
            <a:normAutofit/>
          </a:bodyPr>
          <a:lstStyle/>
          <a:p>
            <a:pPr marL="0" lvl="0" indent="12700" algn="l" rtl="0">
              <a:lnSpc>
                <a:spcPct val="100000"/>
              </a:lnSpc>
              <a:spcBef>
                <a:spcPts val="0"/>
              </a:spcBef>
              <a:spcAft>
                <a:spcPts val="0"/>
              </a:spcAft>
              <a:buClr>
                <a:srgbClr val="FFFFFF"/>
              </a:buClr>
              <a:buSzPts val="2000"/>
              <a:buFont typeface="Arial" panose="020B0604020202090204"/>
              <a:buNone/>
            </a:pPr>
            <a:r>
              <a:rPr lang="en-US" sz="2000">
                <a:solidFill>
                  <a:srgbClr val="FFFFFF"/>
                </a:solidFill>
              </a:rPr>
              <a:t>League</a:t>
            </a:r>
            <a:r>
              <a:rPr lang="en-US"/>
              <a:t> </a:t>
            </a:r>
            <a:r>
              <a:rPr lang="en-US" sz="2035">
                <a:solidFill>
                  <a:schemeClr val="lt1"/>
                </a:solidFill>
              </a:rPr>
              <a:t>Games</a:t>
            </a:r>
            <a:r>
              <a:rPr lang="en-US"/>
              <a:t> </a:t>
            </a:r>
            <a:r>
              <a:rPr lang="en-US" sz="2000">
                <a:solidFill>
                  <a:srgbClr val="FFFFFF"/>
                </a:solidFill>
              </a:rPr>
              <a:t>take</a:t>
            </a:r>
            <a:r>
              <a:rPr lang="en-US"/>
              <a:t> </a:t>
            </a:r>
            <a:r>
              <a:rPr lang="en-US" sz="2000">
                <a:solidFill>
                  <a:srgbClr val="FFFFFF"/>
                </a:solidFill>
              </a:rPr>
              <a:t>precedence</a:t>
            </a:r>
            <a:r>
              <a:rPr lang="en-US"/>
              <a:t> </a:t>
            </a:r>
            <a:r>
              <a:rPr lang="en-US" sz="2000">
                <a:solidFill>
                  <a:srgbClr val="FFFFFF"/>
                </a:solidFill>
              </a:rPr>
              <a:t>over</a:t>
            </a:r>
            <a:r>
              <a:rPr lang="en-US"/>
              <a:t> </a:t>
            </a:r>
            <a:r>
              <a:rPr lang="en-US" sz="2000">
                <a:solidFill>
                  <a:srgbClr val="FFFFFF"/>
                </a:solidFill>
              </a:rPr>
              <a:t>tournament</a:t>
            </a:r>
            <a:r>
              <a:rPr lang="en-US"/>
              <a:t> </a:t>
            </a:r>
            <a:r>
              <a:rPr lang="en-US" sz="2000">
                <a:solidFill>
                  <a:srgbClr val="FFFFFF"/>
                </a:solidFill>
              </a:rPr>
              <a:t>and</a:t>
            </a:r>
            <a:r>
              <a:rPr lang="en-US"/>
              <a:t> </a:t>
            </a:r>
            <a:r>
              <a:rPr lang="en-US" sz="2000">
                <a:solidFill>
                  <a:srgbClr val="FFFFFF"/>
                </a:solidFill>
              </a:rPr>
              <a:t>exhibition</a:t>
            </a:r>
            <a:r>
              <a:rPr lang="en-US"/>
              <a:t> </a:t>
            </a:r>
            <a:r>
              <a:rPr lang="en-US" sz="2000">
                <a:solidFill>
                  <a:srgbClr val="FFFFFF"/>
                </a:solidFill>
              </a:rPr>
              <a:t>games.</a:t>
            </a:r>
            <a:endParaRPr lang="en-US" sz="2000">
              <a:solidFill>
                <a:srgbClr val="FFFFFF"/>
              </a:solidFill>
            </a:endParaRPr>
          </a:p>
        </p:txBody>
      </p:sp>
      <p:sp>
        <p:nvSpPr>
          <p:cNvPr id="153" name="Google Shape;153;p27"/>
          <p:cNvSpPr txBox="1"/>
          <p:nvPr/>
        </p:nvSpPr>
        <p:spPr>
          <a:xfrm>
            <a:off x="258251" y="2615988"/>
            <a:ext cx="8602200" cy="3531736"/>
          </a:xfrm>
          <a:prstGeom prst="rect">
            <a:avLst/>
          </a:prstGeom>
          <a:noFill/>
          <a:ln>
            <a:noFill/>
          </a:ln>
        </p:spPr>
        <p:txBody>
          <a:bodyPr spcFirstLastPara="1" wrap="square" lIns="0" tIns="0" rIns="0" bIns="0" anchor="t" anchorCtr="0">
            <a:spAutoFit/>
          </a:bodyPr>
          <a:lstStyle/>
          <a:p>
            <a:pPr marL="97790" marR="0" lvl="0" indent="-88900" algn="l" rtl="0">
              <a:lnSpc>
                <a:spcPct val="100000"/>
              </a:lnSpc>
              <a:spcBef>
                <a:spcPts val="0"/>
              </a:spcBef>
              <a:spcAft>
                <a:spcPts val="0"/>
              </a:spcAft>
              <a:buClr>
                <a:srgbClr val="FFFFFF"/>
              </a:buClr>
              <a:buSzPts val="1400"/>
              <a:buFont typeface="Trebuchet MS" panose="020B0603020202020204"/>
              <a:buChar char="-"/>
            </a:pPr>
            <a:r>
              <a:rPr lang="en-US" sz="16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Season, playoff and special League event games take precedence over tournament and exhibition games.</a:t>
            </a:r>
            <a:endParaRPr sz="1600" dirty="0"/>
          </a:p>
          <a:p>
            <a:pPr marL="97790" marR="337185" lvl="0" indent="-88900" algn="l" rtl="0">
              <a:lnSpc>
                <a:spcPct val="100000"/>
              </a:lnSpc>
              <a:spcBef>
                <a:spcPts val="900"/>
              </a:spcBef>
              <a:spcAft>
                <a:spcPts val="0"/>
              </a:spcAft>
              <a:buClr>
                <a:srgbClr val="FFFFFF"/>
              </a:buClr>
              <a:buSzPts val="1400"/>
              <a:buFont typeface="Trebuchet MS" panose="020B0603020202020204"/>
              <a:buChar char="-"/>
            </a:pPr>
            <a:r>
              <a:rPr lang="en-US" sz="16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Teams that place a priority over games other than League games against the direction of the Convenor, will  forfeit points and the responsible coach will be suspended.</a:t>
            </a:r>
            <a:endParaRPr sz="1600" dirty="0"/>
          </a:p>
          <a:p>
            <a:pPr marL="97790" marR="113665" lvl="0" indent="-88900" algn="l" rtl="0">
              <a:lnSpc>
                <a:spcPct val="100000"/>
              </a:lnSpc>
              <a:spcBef>
                <a:spcPts val="900"/>
              </a:spcBef>
              <a:spcAft>
                <a:spcPts val="0"/>
              </a:spcAft>
              <a:buClr>
                <a:srgbClr val="FFFFFF"/>
              </a:buClr>
              <a:buSzPts val="1400"/>
              <a:buFont typeface="Trebuchet MS" panose="020B0603020202020204"/>
              <a:buChar char="-"/>
            </a:pPr>
            <a:r>
              <a:rPr lang="en-US" sz="16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If a team forfeits a game for any reason, the COACH and other TEAM OFFICIALS may be subject to disciplinary action by HEO Minor &amp; the “B” League.</a:t>
            </a:r>
            <a:endParaRPr sz="1600" dirty="0"/>
          </a:p>
          <a:p>
            <a:pPr marL="97790" marR="373380" lvl="0" indent="-88900" algn="l" rtl="0">
              <a:lnSpc>
                <a:spcPct val="100000"/>
              </a:lnSpc>
              <a:spcBef>
                <a:spcPts val="900"/>
              </a:spcBef>
              <a:spcAft>
                <a:spcPts val="0"/>
              </a:spcAft>
              <a:buClr>
                <a:srgbClr val="FFFFFF"/>
              </a:buClr>
              <a:buSzPts val="1400"/>
              <a:buFont typeface="Trebuchet MS" panose="020B0603020202020204"/>
              <a:buChar char="-"/>
            </a:pPr>
            <a:r>
              <a:rPr lang="en-US" sz="16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The website’s game sheet will not be considered as the Official Game Sheet --The Official Game sheet is the  original Game Sheet signed by the attending officials.</a:t>
            </a:r>
            <a:endParaRPr sz="1600" dirty="0"/>
          </a:p>
          <a:p>
            <a:pPr marL="102235" marR="0" lvl="0" indent="-89535" algn="l" rtl="0">
              <a:lnSpc>
                <a:spcPct val="100000"/>
              </a:lnSpc>
              <a:spcBef>
                <a:spcPts val="900"/>
              </a:spcBef>
              <a:spcAft>
                <a:spcPts val="0"/>
              </a:spcAft>
              <a:buClr>
                <a:srgbClr val="FFFFFF"/>
              </a:buClr>
              <a:buSzPts val="1400"/>
              <a:buFont typeface="Trebuchet MS" panose="020B0603020202020204"/>
              <a:buChar char="-"/>
            </a:pPr>
            <a:r>
              <a:rPr lang="en-US" sz="16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Under no circumstances can a forfeited game be used to serve suspensions.</a:t>
            </a:r>
            <a:endParaRPr sz="1600" dirty="0"/>
          </a:p>
          <a:p>
            <a:pPr marL="97790" marR="471805" lvl="0" indent="-88900" algn="l" rtl="0">
              <a:lnSpc>
                <a:spcPct val="100000"/>
              </a:lnSpc>
              <a:spcBef>
                <a:spcPts val="900"/>
              </a:spcBef>
              <a:spcAft>
                <a:spcPts val="0"/>
              </a:spcAft>
              <a:buClr>
                <a:srgbClr val="FFFFFF"/>
              </a:buClr>
              <a:buSzPts val="1400"/>
              <a:buFont typeface="Trebuchet MS" panose="020B0603020202020204"/>
              <a:buChar char="-"/>
            </a:pPr>
            <a:r>
              <a:rPr lang="en-US" sz="1600" b="1" i="0" u="none" strike="noStrike" cap="none" dirty="0">
                <a:solidFill>
                  <a:srgbClr val="FFFFFF"/>
                </a:solidFill>
                <a:latin typeface="Trebuchet MS" panose="020B0603020202020204"/>
                <a:ea typeface="Trebuchet MS" panose="020B0603020202020204"/>
                <a:cs typeface="Trebuchet MS" panose="020B0603020202020204"/>
                <a:sym typeface="Trebuchet MS" panose="020B0603020202020204"/>
              </a:rPr>
              <a:t>League’s website is a tool of the League to provide information to our membership – the OFFICIAL GAME  SHEET is the ORIGINAL Game Sheet.</a:t>
            </a:r>
            <a:endParaRPr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p:nvPr/>
        </p:nvSpPr>
        <p:spPr>
          <a:xfrm>
            <a:off x="573023" y="559308"/>
            <a:ext cx="7752589" cy="554737"/>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159" name="Google Shape;159;p28"/>
          <p:cNvSpPr txBox="1"/>
          <p:nvPr/>
        </p:nvSpPr>
        <p:spPr>
          <a:xfrm>
            <a:off x="618235" y="1831072"/>
            <a:ext cx="7980600" cy="3601800"/>
          </a:xfrm>
          <a:prstGeom prst="rect">
            <a:avLst/>
          </a:prstGeom>
          <a:noFill/>
          <a:ln>
            <a:noFill/>
          </a:ln>
        </p:spPr>
        <p:txBody>
          <a:bodyPr spcFirstLastPara="1" wrap="square" lIns="0" tIns="0" rIns="0" bIns="0" anchor="t" anchorCtr="0">
            <a:spAutoFit/>
          </a:bodyPr>
          <a:lstStyle/>
          <a:p>
            <a:pPr marL="332740" marR="189865" lvl="0" indent="-320040" algn="l" rtl="0">
              <a:lnSpc>
                <a:spcPct val="100000"/>
              </a:lnSpc>
              <a:spcBef>
                <a:spcPts val="0"/>
              </a:spcBef>
              <a:spcAft>
                <a:spcPts val="0"/>
              </a:spcAft>
              <a:buClr>
                <a:srgbClr val="000000"/>
              </a:buClr>
              <a:buSzPts val="2250"/>
              <a:buFont typeface="Arial" panose="020B0604020202090204"/>
              <a:buChar char="¡"/>
            </a:pPr>
            <a:r>
              <a:rPr lang="en-US" sz="2800" b="0" i="0" u="none" strike="noStrike" cap="none">
                <a:solidFill>
                  <a:srgbClr val="000000"/>
                </a:solidFill>
                <a:latin typeface="Arial" panose="020B0604020202090204"/>
                <a:ea typeface="Arial" panose="020B0604020202090204"/>
                <a:cs typeface="Arial" panose="020B0604020202090204"/>
                <a:sym typeface="Arial" panose="020B0604020202090204"/>
              </a:rPr>
              <a:t>All scheduled games MUST be played regardless of  whether the outcome of the game will affect the status of the division’s standings.</a:t>
            </a:r>
            <a:endParaRPr lang="en-US" sz="28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332740" marR="5080" lvl="0" indent="-320040" algn="l" rtl="0">
              <a:lnSpc>
                <a:spcPct val="100000"/>
              </a:lnSpc>
              <a:spcBef>
                <a:spcPts val="1200"/>
              </a:spcBef>
              <a:spcAft>
                <a:spcPts val="0"/>
              </a:spcAft>
              <a:buClr>
                <a:srgbClr val="000000"/>
              </a:buClr>
              <a:buSzPts val="2250"/>
              <a:buFont typeface="Arial" panose="020B0604020202090204"/>
              <a:buChar char="¡"/>
            </a:pPr>
            <a:r>
              <a:rPr lang="en-US" sz="2800" b="0" i="0" u="none" strike="noStrike" cap="none">
                <a:solidFill>
                  <a:srgbClr val="000000"/>
                </a:solidFill>
                <a:latin typeface="Arial" panose="020B0604020202090204"/>
                <a:ea typeface="Arial" panose="020B0604020202090204"/>
                <a:cs typeface="Arial" panose="020B0604020202090204"/>
                <a:sym typeface="Arial" panose="020B0604020202090204"/>
              </a:rPr>
              <a:t>Unless determined otherwise by the League  Executive, </a:t>
            </a:r>
            <a:r>
              <a:rPr lang="en-US" sz="2800" b="1"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rPr>
              <a:t>failure to complete all scheduled games  will result in suspension of the coach and/or the  loss of points.</a:t>
            </a:r>
            <a:endParaRPr lang="en-US" sz="2800" b="1"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p:nvPr/>
        </p:nvSpPr>
        <p:spPr>
          <a:xfrm>
            <a:off x="553211" y="597408"/>
            <a:ext cx="3262886" cy="387096"/>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165" name="Google Shape;165;p29"/>
          <p:cNvSpPr txBox="1"/>
          <p:nvPr/>
        </p:nvSpPr>
        <p:spPr>
          <a:xfrm>
            <a:off x="618235" y="1765541"/>
            <a:ext cx="7959000" cy="3629455"/>
          </a:xfrm>
          <a:prstGeom prst="rect">
            <a:avLst/>
          </a:prstGeom>
          <a:noFill/>
          <a:ln>
            <a:noFill/>
          </a:ln>
        </p:spPr>
        <p:txBody>
          <a:bodyPr spcFirstLastPara="1" wrap="square" lIns="0" tIns="0" rIns="0" bIns="0" anchor="t" anchorCtr="0">
            <a:spAutoFit/>
          </a:bodyPr>
          <a:lstStyle/>
          <a:p>
            <a:pPr marL="332740" marR="31115" lvl="0" indent="-300990" algn="l" rtl="0">
              <a:lnSpc>
                <a:spcPct val="96000"/>
              </a:lnSpc>
              <a:spcBef>
                <a:spcPts val="0"/>
              </a:spcBef>
              <a:spcAft>
                <a:spcPts val="0"/>
              </a:spcAft>
              <a:buClr>
                <a:srgbClr val="000000"/>
              </a:buClr>
              <a:buSzPts val="1700"/>
              <a:buFont typeface="Arial" panose="020B0604020202090204"/>
              <a:buChar char="¡"/>
            </a:pPr>
            <a:r>
              <a:rPr lang="en-US" sz="1700" b="0" i="0" u="none" strike="noStrike" cap="none" dirty="0">
                <a:solidFill>
                  <a:srgbClr val="000000"/>
                </a:solidFill>
                <a:latin typeface="Arial" panose="020B0604020202090204"/>
                <a:ea typeface="Arial" panose="020B0604020202090204"/>
                <a:cs typeface="Arial" panose="020B0604020202090204"/>
                <a:sym typeface="Arial" panose="020B0604020202090204"/>
              </a:rPr>
              <a:t>Mandatory that all teams report suspensions within 24  hours of their return and submit copies of all tournament  game sheets to their division Convenor within five (5) days  of completion of tournament. Failure to comply will result  in the suspension of the coach.</a:t>
            </a:r>
            <a:endParaRPr sz="1700" dirty="0"/>
          </a:p>
          <a:p>
            <a:pPr marL="332740" marR="5080" lvl="0" indent="-300990" algn="l" rtl="0">
              <a:lnSpc>
                <a:spcPct val="96000"/>
              </a:lnSpc>
              <a:spcBef>
                <a:spcPts val="1200"/>
              </a:spcBef>
              <a:spcAft>
                <a:spcPts val="0"/>
              </a:spcAft>
              <a:buClr>
                <a:srgbClr val="000000"/>
              </a:buClr>
              <a:buSzPts val="1700"/>
              <a:buFont typeface="Arial" panose="020B0604020202090204"/>
              <a:buChar char="¡"/>
            </a:pPr>
            <a:r>
              <a:rPr lang="en-US" sz="1700" b="0" i="0" u="none" strike="noStrike" cap="none" dirty="0">
                <a:solidFill>
                  <a:srgbClr val="000000"/>
                </a:solidFill>
                <a:latin typeface="Arial" panose="020B0604020202090204"/>
                <a:ea typeface="Arial" panose="020B0604020202090204"/>
                <a:cs typeface="Arial" panose="020B0604020202090204"/>
                <a:sym typeface="Arial" panose="020B0604020202090204"/>
              </a:rPr>
              <a:t>Teams will not be permitted to enter tournaments during  the playoff schedule, unless prior approved by the League.</a:t>
            </a:r>
            <a:endParaRPr sz="1700" dirty="0"/>
          </a:p>
          <a:p>
            <a:pPr marL="332740" marR="172720" lvl="0" indent="-300990" algn="l" rtl="0">
              <a:lnSpc>
                <a:spcPct val="96000"/>
              </a:lnSpc>
              <a:spcBef>
                <a:spcPts val="1200"/>
              </a:spcBef>
              <a:spcAft>
                <a:spcPts val="0"/>
              </a:spcAft>
              <a:buClr>
                <a:srgbClr val="000000"/>
              </a:buClr>
              <a:buSzPts val="1700"/>
              <a:buFont typeface="Arial" panose="020B0604020202090204"/>
              <a:buChar char="¡"/>
            </a:pPr>
            <a:r>
              <a:rPr lang="en-US" sz="1700" b="1" i="0" u="none" strike="noStrike" cap="none" dirty="0">
                <a:solidFill>
                  <a:srgbClr val="000000"/>
                </a:solidFill>
                <a:latin typeface="Trebuchet MS" panose="020B0603020202020204"/>
                <a:ea typeface="Trebuchet MS" panose="020B0603020202020204"/>
                <a:cs typeface="Trebuchet MS" panose="020B0603020202020204"/>
                <a:sym typeface="Trebuchet MS" panose="020B0603020202020204"/>
              </a:rPr>
              <a:t>Regular season, playoff, or special league event games take precedence over tournaments and exhibition  games.</a:t>
            </a:r>
            <a:endParaRPr sz="1700" dirty="0"/>
          </a:p>
          <a:p>
            <a:pPr marL="332740" marR="598805" lvl="0" indent="-300990" algn="l" rtl="0">
              <a:lnSpc>
                <a:spcPct val="96000"/>
              </a:lnSpc>
              <a:spcBef>
                <a:spcPts val="1200"/>
              </a:spcBef>
              <a:spcAft>
                <a:spcPts val="0"/>
              </a:spcAft>
              <a:buClr>
                <a:srgbClr val="000000"/>
              </a:buClr>
              <a:buSzPts val="1700"/>
              <a:buFont typeface="Arial" panose="020B0604020202090204"/>
              <a:buChar char="¡"/>
            </a:pPr>
            <a:r>
              <a:rPr lang="en-US" sz="1700" b="0" i="0" u="none" strike="noStrike" cap="none" dirty="0">
                <a:solidFill>
                  <a:srgbClr val="000000"/>
                </a:solidFill>
                <a:latin typeface="Arial" panose="020B0604020202090204"/>
                <a:ea typeface="Arial" panose="020B0604020202090204"/>
                <a:cs typeface="Arial" panose="020B0604020202090204"/>
                <a:sym typeface="Arial" panose="020B0604020202090204"/>
              </a:rPr>
              <a:t>All teams have to play league games following their  participation in a tournament if it has been scheduled.</a:t>
            </a:r>
            <a:endParaRPr sz="1700" b="0" i="0" u="none" strike="noStrike" cap="none" dirty="0">
              <a:solidFill>
                <a:srgbClr val="000000"/>
              </a:solidFill>
              <a:latin typeface="Arial" panose="020B0604020202090204"/>
              <a:ea typeface="Arial" panose="020B0604020202090204"/>
              <a:cs typeface="Arial" panose="020B0604020202090204"/>
              <a:sym typeface="Arial" panose="020B0604020202090204"/>
            </a:endParaRPr>
          </a:p>
          <a:p>
            <a:pPr marL="332740" marR="598805" lvl="0" indent="-300990" algn="l" rtl="0">
              <a:lnSpc>
                <a:spcPct val="96000"/>
              </a:lnSpc>
              <a:spcBef>
                <a:spcPts val="1200"/>
              </a:spcBef>
              <a:spcAft>
                <a:spcPts val="0"/>
              </a:spcAft>
              <a:buClr>
                <a:srgbClr val="000000"/>
              </a:buClr>
              <a:buSzPts val="1700"/>
              <a:buFont typeface="Arial" panose="020B0604020202090204"/>
              <a:buChar char="¡"/>
            </a:pPr>
            <a:r>
              <a:rPr lang="en-US" sz="1700" b="1" u="sng" dirty="0">
                <a:solidFill>
                  <a:srgbClr val="D31325"/>
                </a:solidFill>
                <a:highlight>
                  <a:srgbClr val="FFFFFF"/>
                </a:highlight>
              </a:rPr>
              <a:t>FOR U10-U15:</a:t>
            </a:r>
            <a:r>
              <a:rPr lang="en-US" sz="1700" b="1" u="sng" dirty="0">
                <a:solidFill>
                  <a:srgbClr val="1D2228"/>
                </a:solidFill>
                <a:highlight>
                  <a:srgbClr val="FFFFFF"/>
                </a:highlight>
              </a:rPr>
              <a:t> </a:t>
            </a:r>
            <a:r>
              <a:rPr lang="en-US" sz="1700" dirty="0">
                <a:solidFill>
                  <a:srgbClr val="1D2228"/>
                </a:solidFill>
                <a:highlight>
                  <a:srgbClr val="FFFFFF"/>
                </a:highlight>
              </a:rPr>
              <a:t>Teams are responsible to their Associations and Districts to ensure they are compliant with the Hockey Canada Pathways policy; </a:t>
            </a:r>
            <a:endParaRP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p:nvPr/>
        </p:nvSpPr>
        <p:spPr>
          <a:xfrm>
            <a:off x="573023" y="565404"/>
            <a:ext cx="3209544" cy="548639"/>
          </a:xfrm>
          <a:prstGeom prst="rect">
            <a:avLst/>
          </a:prstGeom>
          <a:blipFill rotWithShape="1">
            <a:blip r:embed="rId1"/>
            <a:stretch>
              <a:fillRect/>
            </a:stretch>
          </a:blip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Trebuchet MS" panose="020B0603020202020204"/>
              <a:buNone/>
            </a:pPr>
            <a:endParaRPr sz="1800" b="0" i="0" u="none" strike="noStrike" cap="none">
              <a:solidFill>
                <a:srgbClr val="000000"/>
              </a:solidFill>
              <a:latin typeface="Trebuchet MS" panose="020B0603020202020204"/>
              <a:ea typeface="Trebuchet MS" panose="020B0603020202020204"/>
              <a:cs typeface="Trebuchet MS" panose="020B0603020202020204"/>
              <a:sym typeface="Trebuchet MS" panose="020B0603020202020204"/>
            </a:endParaRPr>
          </a:p>
        </p:txBody>
      </p:sp>
      <p:sp>
        <p:nvSpPr>
          <p:cNvPr id="171" name="Google Shape;171;p30"/>
          <p:cNvSpPr txBox="1">
            <a:spLocks noGrp="1"/>
          </p:cNvSpPr>
          <p:nvPr>
            <p:ph type="title"/>
          </p:nvPr>
        </p:nvSpPr>
        <p:spPr>
          <a:xfrm>
            <a:off x="412548" y="1828025"/>
            <a:ext cx="5725800" cy="513600"/>
          </a:xfrm>
          <a:prstGeom prst="rect">
            <a:avLst/>
          </a:prstGeom>
          <a:noFill/>
          <a:ln>
            <a:noFill/>
          </a:ln>
        </p:spPr>
        <p:txBody>
          <a:bodyPr spcFirstLastPara="1" wrap="square" lIns="0" tIns="0" rIns="0" bIns="0" anchor="t" anchorCtr="0">
            <a:normAutofit/>
          </a:bodyPr>
          <a:lstStyle/>
          <a:p>
            <a:pPr marL="0" lvl="0" indent="12700" algn="l" rtl="0">
              <a:lnSpc>
                <a:spcPct val="100000"/>
              </a:lnSpc>
              <a:spcBef>
                <a:spcPts val="0"/>
              </a:spcBef>
              <a:spcAft>
                <a:spcPts val="0"/>
              </a:spcAft>
              <a:buClr>
                <a:srgbClr val="D34817"/>
              </a:buClr>
              <a:buSzPts val="2500"/>
              <a:buFont typeface="Arial" panose="020B0604020202090204"/>
              <a:buNone/>
            </a:pPr>
            <a:r>
              <a:rPr lang="en-US" sz="2500">
                <a:solidFill>
                  <a:srgbClr val="D34817"/>
                </a:solidFill>
              </a:rPr>
              <a:t>¡</a:t>
            </a:r>
            <a:r>
              <a:rPr lang="en-US">
                <a:solidFill>
                  <a:srgbClr val="000000"/>
                </a:solidFill>
              </a:rPr>
              <a:t> </a:t>
            </a:r>
            <a:r>
              <a:rPr lang="en-US" sz="3200" u="sng">
                <a:solidFill>
                  <a:srgbClr val="000000"/>
                </a:solidFill>
              </a:rPr>
              <a:t>Pre-game Activities</a:t>
            </a:r>
            <a:r>
              <a:rPr lang="en-US" sz="3200">
                <a:solidFill>
                  <a:srgbClr val="000000"/>
                </a:solidFill>
              </a:rPr>
              <a:t>:</a:t>
            </a:r>
            <a:endParaRPr lang="en-US" sz="3200">
              <a:solidFill>
                <a:srgbClr val="000000"/>
              </a:solidFill>
            </a:endParaRPr>
          </a:p>
        </p:txBody>
      </p:sp>
      <p:sp>
        <p:nvSpPr>
          <p:cNvPr id="172" name="Google Shape;172;p30"/>
          <p:cNvSpPr txBox="1"/>
          <p:nvPr/>
        </p:nvSpPr>
        <p:spPr>
          <a:xfrm>
            <a:off x="402594" y="2442704"/>
            <a:ext cx="7940100" cy="2970600"/>
          </a:xfrm>
          <a:prstGeom prst="rect">
            <a:avLst/>
          </a:prstGeom>
          <a:noFill/>
          <a:ln>
            <a:noFill/>
          </a:ln>
        </p:spPr>
        <p:txBody>
          <a:bodyPr spcFirstLastPara="1" wrap="square" lIns="0" tIns="0" rIns="0" bIns="0" anchor="t" anchorCtr="0">
            <a:spAutoFit/>
          </a:bodyPr>
          <a:lstStyle/>
          <a:p>
            <a:pPr marL="0" marR="5080" lvl="0" indent="15240" algn="l" rtl="0">
              <a:lnSpc>
                <a:spcPct val="100000"/>
              </a:lnSpc>
              <a:spcBef>
                <a:spcPts val="0"/>
              </a:spcBef>
              <a:spcAft>
                <a:spcPts val="0"/>
              </a:spcAft>
              <a:buClr>
                <a:srgbClr val="000000"/>
              </a:buClr>
              <a:buSzPts val="3200"/>
              <a:buFont typeface="Arial" panose="020B0604020202090204"/>
              <a:buNone/>
            </a:pPr>
            <a:r>
              <a:rPr lang="en-US" sz="3200" b="0" i="0" u="none" strike="noStrike" cap="none">
                <a:solidFill>
                  <a:srgbClr val="000000"/>
                </a:solidFill>
                <a:latin typeface="Arial" panose="020B0604020202090204"/>
                <a:ea typeface="Arial" panose="020B0604020202090204"/>
                <a:cs typeface="Arial" panose="020B0604020202090204"/>
                <a:sym typeface="Arial" panose="020B0604020202090204"/>
              </a:rPr>
              <a:t>No team will be allowed to conduct a pre-game  event that may affect the playing time of any  League, playoff, or special League event games </a:t>
            </a:r>
            <a:r>
              <a:rPr lang="en-US" sz="3200" b="1" i="0" u="none" strike="noStrike" cap="none">
                <a:solidFill>
                  <a:srgbClr val="000000"/>
                </a:solidFill>
                <a:latin typeface="Arial" panose="020B0604020202090204"/>
                <a:ea typeface="Arial" panose="020B0604020202090204"/>
                <a:cs typeface="Arial" panose="020B0604020202090204"/>
                <a:sym typeface="Arial" panose="020B0604020202090204"/>
              </a:rPr>
              <a:t>without</a:t>
            </a:r>
            <a:r>
              <a:rPr lang="en-US" sz="3200" b="0" i="0" u="none" strike="noStrike" cap="none">
                <a:solidFill>
                  <a:srgbClr val="000000"/>
                </a:solidFill>
                <a:latin typeface="Arial" panose="020B0604020202090204"/>
                <a:ea typeface="Arial" panose="020B0604020202090204"/>
                <a:cs typeface="Arial" panose="020B0604020202090204"/>
                <a:sym typeface="Arial" panose="020B0604020202090204"/>
              </a:rPr>
              <a:t> prior written authorization by the  League Executive.</a:t>
            </a:r>
            <a:endParaRPr lang="en-US" sz="3200" b="0" i="0" u="none" strike="noStrike" cap="none">
              <a:solidFill>
                <a:srgbClr val="000000"/>
              </a:solidFill>
              <a:latin typeface="Arial" panose="020B0604020202090204"/>
              <a:ea typeface="Arial" panose="020B0604020202090204"/>
              <a:cs typeface="Arial" panose="020B0604020202090204"/>
              <a:sym typeface="Arial" panose="020B0604020202090204"/>
            </a:endParaRPr>
          </a:p>
          <a:p>
            <a:pPr marL="0" marR="0" lvl="0" indent="288290" algn="l" rtl="0">
              <a:lnSpc>
                <a:spcPct val="100000"/>
              </a:lnSpc>
              <a:spcBef>
                <a:spcPts val="600"/>
              </a:spcBef>
              <a:spcAft>
                <a:spcPts val="0"/>
              </a:spcAft>
              <a:buClr>
                <a:srgbClr val="000000"/>
              </a:buClr>
              <a:buSzPts val="2800"/>
              <a:buFont typeface="Arial" panose="020B0604020202090204"/>
              <a:buNone/>
            </a:pPr>
            <a:r>
              <a:rPr lang="en-US" sz="2800" b="0" i="0" u="none" strike="noStrike" cap="none">
                <a:solidFill>
                  <a:srgbClr val="000000"/>
                </a:solidFill>
                <a:latin typeface="Arial" panose="020B0604020202090204"/>
                <a:ea typeface="Arial" panose="020B0604020202090204"/>
                <a:cs typeface="Arial" panose="020B0604020202090204"/>
                <a:sym typeface="Arial" panose="020B0604020202090204"/>
              </a:rPr>
              <a:t>i.e. award presentations, national anthem, etc...</a:t>
            </a:r>
            <a:endParaRPr lang="en-US" sz="2800" b="0" i="0" u="none" strike="noStrike" cap="none">
              <a:solidFill>
                <a:srgbClr val="000000"/>
              </a:solidFill>
              <a:latin typeface="Arial" panose="020B0604020202090204"/>
              <a:ea typeface="Arial" panose="020B0604020202090204"/>
              <a:cs typeface="Arial" panose="020B0604020202090204"/>
              <a:sym typeface="Arial" panose="020B0604020202090204"/>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29558</Words>
  <Application>WPS Presentation</Application>
  <PresentationFormat>On-screen Show (4:3)</PresentationFormat>
  <Paragraphs>382</Paragraphs>
  <Slides>45</Slides>
  <Notes>43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45</vt:i4>
      </vt:variant>
    </vt:vector>
  </HeadingPairs>
  <TitlesOfParts>
    <vt:vector size="62" baseType="lpstr">
      <vt:lpstr>Arial</vt:lpstr>
      <vt:lpstr>SimSun</vt:lpstr>
      <vt:lpstr>Wingdings</vt:lpstr>
      <vt:lpstr>Arial</vt:lpstr>
      <vt:lpstr>Helvetica Neue</vt:lpstr>
      <vt:lpstr>Trebuchet MS</vt:lpstr>
      <vt:lpstr>Microsoft YaHei</vt:lpstr>
      <vt:lpstr>汉仪旗黑</vt:lpstr>
      <vt:lpstr>Arial Unicode MS</vt:lpstr>
      <vt:lpstr>Times New Roman</vt:lpstr>
      <vt:lpstr>Calibri</vt:lpstr>
      <vt:lpstr>Times New Roman</vt:lpstr>
      <vt:lpstr>Arial Bold</vt:lpstr>
      <vt:lpstr>汉仪书宋二KW</vt:lpstr>
      <vt:lpstr>汉仪旗黑KW</vt:lpstr>
      <vt:lpstr>Times New Roman Regular</vt:lpstr>
      <vt:lpstr>Simple Light</vt:lpstr>
      <vt:lpstr>PowerPoint 演示文稿</vt:lpstr>
      <vt:lpstr>PowerPoint 演示文稿</vt:lpstr>
      <vt:lpstr>PowerPoint 演示文稿</vt:lpstr>
      <vt:lpstr>¡ Agenda</vt:lpstr>
      <vt:lpstr>PowerPoint 演示文稿</vt:lpstr>
      <vt:lpstr>League Games take precedence over tournament and exhibition games.</vt:lpstr>
      <vt:lpstr>PowerPoint 演示文稿</vt:lpstr>
      <vt:lpstr>PowerPoint 演示文稿</vt:lpstr>
      <vt:lpstr>¡ Pre-game Activities:</vt:lpstr>
      <vt:lpstr>U10 - U13:</vt:lpstr>
      <vt:lpstr>U14 - U18: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GAME COMPLETED:</vt:lpstr>
      <vt:lpstr>Swapping/Trading/Re-Scheduling</vt:lpstr>
      <vt:lpstr>PowerPoint 演示文稿</vt:lpstr>
      <vt:lpstr>PowerPoint 演示文稿</vt:lpstr>
      <vt:lpstr>PowerPoint 演示文稿</vt:lpstr>
      <vt:lpstr>The B League Website contains all necessary   forms:</vt:lpstr>
      <vt:lpstr>PowerPoint 演示文稿</vt:lpstr>
      <vt:lpstr>PowerPoint 演示文稿</vt:lpstr>
      <vt:lpstr>PowerPoint 演示文稿</vt:lpstr>
      <vt:lpstr>PowerPoint 演示文稿</vt:lpstr>
      <vt:lpstr>¡ The referee only provides the ruling!</vt:lpstr>
      <vt:lpstr>PowerPoint 演示文稿</vt:lpstr>
      <vt:lpstr>PowerPoint 演示文稿</vt:lpstr>
      <vt:lpstr>PowerPoint 演示文稿</vt:lpstr>
      <vt:lpstr>PowerPoint 演示文稿</vt:lpstr>
      <vt:lpstr>¡ End of Season Standings: If two or more teams are tied in  points at the conclusion of the regular season, ties will be  broken in the following order of precedence:</vt:lpstr>
      <vt:lpstr>U10-U15 Playoffs</vt:lpstr>
      <vt:lpstr>¡ Playoff Series: The playoff schedule will be set as follows  as per the final standings based on the regular season.</vt:lpstr>
      <vt:lpstr>¡ Format for Quarter Finals and Semi-Finals</vt:lpstr>
      <vt:lpstr>¡	Division finals will be five (5) point series, unless otherwise directed by the League  due to time constraints. Winner = 2 points, Loser = 0 points. Tied games will remain  tied with each team receiving one (1) point.</vt:lpstr>
      <vt:lpstr>PowerPoint 演示文稿</vt:lpstr>
      <vt:lpstr>¡	Top 2 teams of the round robin series will play a single  game championship final round. The first team to achieve  two points wins the B-Side Playoff.</vt:lpstr>
      <vt:lpstr>PowerPoint 演示文稿</vt:lpstr>
      <vt:lpstr>League Website</vt:lpstr>
      <vt:lpstr>¡ No ice!</vt:lpstr>
      <vt:lpstr>¡ No trainer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COACH/MANAGER MEETING</dc:title>
  <dc:creator>Riccardo Panarella</dc:creator>
  <cp:lastModifiedBy>paulmacinnis</cp:lastModifiedBy>
  <cp:revision>4</cp:revision>
  <dcterms:created xsi:type="dcterms:W3CDTF">2025-09-03T18:02:11Z</dcterms:created>
  <dcterms:modified xsi:type="dcterms:W3CDTF">2025-09-03T18:02:11Z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F58D3065CCF02426A382B868965B6270_43</vt:lpwstr>
  </property>
  <property fmtid="{D5CDD505-2E9C-101B-9397-08002B2CF9AE}" pid="3" name="KSOProductBuildVer">
    <vt:lpwstr>1033-6.11.0.8608</vt:lpwstr>
  </property>
</Properties>
</file>